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22"/>
  </p:notesMasterIdLst>
  <p:handoutMasterIdLst>
    <p:handoutMasterId r:id="rId23"/>
  </p:handoutMasterIdLst>
  <p:sldIdLst>
    <p:sldId id="256" r:id="rId2"/>
    <p:sldId id="281" r:id="rId3"/>
    <p:sldId id="271" r:id="rId4"/>
    <p:sldId id="257" r:id="rId5"/>
    <p:sldId id="259" r:id="rId6"/>
    <p:sldId id="267" r:id="rId7"/>
    <p:sldId id="260" r:id="rId8"/>
    <p:sldId id="268" r:id="rId9"/>
    <p:sldId id="261" r:id="rId10"/>
    <p:sldId id="272" r:id="rId11"/>
    <p:sldId id="274" r:id="rId12"/>
    <p:sldId id="269" r:id="rId13"/>
    <p:sldId id="264" r:id="rId14"/>
    <p:sldId id="263" r:id="rId15"/>
    <p:sldId id="280" r:id="rId16"/>
    <p:sldId id="262" r:id="rId17"/>
    <p:sldId id="265" r:id="rId18"/>
    <p:sldId id="270" r:id="rId19"/>
    <p:sldId id="266" r:id="rId20"/>
    <p:sldId id="278" r:id="rId21"/>
  </p:sldIdLst>
  <p:sldSz cx="9144000" cy="6858000" type="screen4x3"/>
  <p:notesSz cx="9296400" cy="7010400"/>
  <p:embeddedFontLst>
    <p:embeddedFont>
      <p:font typeface="Times" panose="02020603050405020304" pitchFamily="18" charset="0"/>
      <p:regular r:id="rId24"/>
      <p:bold r:id="rId25"/>
      <p:italic r:id="rId26"/>
      <p:boldItalic r:id="rId27"/>
    </p:embeddedFont>
    <p:embeddedFont>
      <p:font typeface="Calibri" panose="020F0502020204030204" pitchFamily="34" charset="0"/>
      <p:regular r:id="rId28"/>
      <p:bold r:id="rId29"/>
      <p:italic r:id="rId30"/>
      <p:boldItalic r:id="rId31"/>
    </p:embeddedFont>
  </p:embeddedFontLst>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llegos, Marcela" initials="G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05" autoAdjust="0"/>
    <p:restoredTop sz="66631" autoAdjust="0"/>
  </p:normalViewPr>
  <p:slideViewPr>
    <p:cSldViewPr>
      <p:cViewPr varScale="1">
        <p:scale>
          <a:sx n="63" d="100"/>
          <a:sy n="63" d="100"/>
        </p:scale>
        <p:origin x="4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9" d="100"/>
          <a:sy n="99" d="100"/>
        </p:scale>
        <p:origin x="-3576" y="-10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font" Target="fonts/font5.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029282" cy="350760"/>
          </a:xfrm>
          <a:prstGeom prst="rect">
            <a:avLst/>
          </a:prstGeom>
        </p:spPr>
        <p:txBody>
          <a:bodyPr vert="horz" lIns="91435" tIns="45717" rIns="91435" bIns="45717" rtlCol="0"/>
          <a:lstStyle>
            <a:lvl1pPr algn="l">
              <a:defRPr sz="1200"/>
            </a:lvl1pPr>
          </a:lstStyle>
          <a:p>
            <a:endParaRPr lang="en-US" dirty="0"/>
          </a:p>
        </p:txBody>
      </p:sp>
      <p:sp>
        <p:nvSpPr>
          <p:cNvPr id="3" name="Date Placeholder 2"/>
          <p:cNvSpPr>
            <a:spLocks noGrp="1"/>
          </p:cNvSpPr>
          <p:nvPr>
            <p:ph type="dt" sz="quarter" idx="1"/>
          </p:nvPr>
        </p:nvSpPr>
        <p:spPr>
          <a:xfrm>
            <a:off x="5265015" y="1"/>
            <a:ext cx="4029282" cy="350760"/>
          </a:xfrm>
          <a:prstGeom prst="rect">
            <a:avLst/>
          </a:prstGeom>
        </p:spPr>
        <p:txBody>
          <a:bodyPr vert="horz" lIns="91435" tIns="45717" rIns="91435" bIns="45717" rtlCol="0"/>
          <a:lstStyle>
            <a:lvl1pPr algn="r">
              <a:defRPr sz="1200"/>
            </a:lvl1pPr>
          </a:lstStyle>
          <a:p>
            <a:fld id="{D0241CB8-837D-45B1-90F0-C7C604DD4F19}" type="datetimeFigureOut">
              <a:rPr lang="en-US" smtClean="0"/>
              <a:t>2/27/2018</a:t>
            </a:fld>
            <a:endParaRPr lang="en-US" dirty="0"/>
          </a:p>
        </p:txBody>
      </p:sp>
      <p:sp>
        <p:nvSpPr>
          <p:cNvPr id="4" name="Footer Placeholder 3"/>
          <p:cNvSpPr>
            <a:spLocks noGrp="1"/>
          </p:cNvSpPr>
          <p:nvPr>
            <p:ph type="ftr" sz="quarter" idx="2"/>
          </p:nvPr>
        </p:nvSpPr>
        <p:spPr>
          <a:xfrm>
            <a:off x="2" y="6658443"/>
            <a:ext cx="4029282" cy="350760"/>
          </a:xfrm>
          <a:prstGeom prst="rect">
            <a:avLst/>
          </a:prstGeom>
        </p:spPr>
        <p:txBody>
          <a:bodyPr vert="horz" lIns="91435" tIns="45717" rIns="91435"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015" y="6658443"/>
            <a:ext cx="4029282" cy="350760"/>
          </a:xfrm>
          <a:prstGeom prst="rect">
            <a:avLst/>
          </a:prstGeom>
        </p:spPr>
        <p:txBody>
          <a:bodyPr vert="horz" lIns="91435" tIns="45717" rIns="91435" bIns="45717" rtlCol="0" anchor="b"/>
          <a:lstStyle>
            <a:lvl1pPr algn="r">
              <a:defRPr sz="1200"/>
            </a:lvl1pPr>
          </a:lstStyle>
          <a:p>
            <a:fld id="{44A95F57-D525-429A-9A1A-E1B6E909D304}" type="slidenum">
              <a:rPr lang="en-US" smtClean="0"/>
              <a:t>‹#›</a:t>
            </a:fld>
            <a:endParaRPr lang="en-US" dirty="0"/>
          </a:p>
        </p:txBody>
      </p:sp>
    </p:spTree>
    <p:extLst>
      <p:ext uri="{BB962C8B-B14F-4D97-AF65-F5344CB8AC3E}">
        <p14:creationId xmlns:p14="http://schemas.microsoft.com/office/powerpoint/2010/main" val="3383125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1957"/>
          </a:xfrm>
          <a:prstGeom prst="rect">
            <a:avLst/>
          </a:prstGeom>
        </p:spPr>
        <p:txBody>
          <a:bodyPr vert="horz" lIns="91435" tIns="45717" rIns="91435" bIns="45717" rtlCol="0"/>
          <a:lstStyle>
            <a:lvl1pPr algn="l">
              <a:defRPr sz="1200"/>
            </a:lvl1pPr>
          </a:lstStyle>
          <a:p>
            <a:endParaRPr lang="en-US" dirty="0"/>
          </a:p>
        </p:txBody>
      </p:sp>
      <p:sp>
        <p:nvSpPr>
          <p:cNvPr id="3" name="Date Placeholder 2"/>
          <p:cNvSpPr>
            <a:spLocks noGrp="1"/>
          </p:cNvSpPr>
          <p:nvPr>
            <p:ph type="dt" idx="1"/>
          </p:nvPr>
        </p:nvSpPr>
        <p:spPr>
          <a:xfrm>
            <a:off x="5265015" y="0"/>
            <a:ext cx="4029282" cy="351957"/>
          </a:xfrm>
          <a:prstGeom prst="rect">
            <a:avLst/>
          </a:prstGeom>
        </p:spPr>
        <p:txBody>
          <a:bodyPr vert="horz" lIns="91435" tIns="45717" rIns="91435" bIns="45717" rtlCol="0"/>
          <a:lstStyle>
            <a:lvl1pPr algn="r">
              <a:defRPr sz="1200"/>
            </a:lvl1pPr>
          </a:lstStyle>
          <a:p>
            <a:fld id="{25752CA6-904C-4B39-AE1A-F623D42C31E9}" type="datetimeFigureOut">
              <a:rPr lang="en-US" smtClean="0"/>
              <a:t>2/27/2018</a:t>
            </a:fld>
            <a:endParaRPr lang="en-US" dirty="0"/>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1435" tIns="45717" rIns="91435" bIns="45717" rtlCol="0" anchor="ctr"/>
          <a:lstStyle/>
          <a:p>
            <a:endParaRPr lang="en-US" dirty="0"/>
          </a:p>
        </p:txBody>
      </p:sp>
      <p:sp>
        <p:nvSpPr>
          <p:cNvPr id="5" name="Notes Placeholder 4"/>
          <p:cNvSpPr>
            <a:spLocks noGrp="1"/>
          </p:cNvSpPr>
          <p:nvPr>
            <p:ph type="body" sz="quarter" idx="3"/>
          </p:nvPr>
        </p:nvSpPr>
        <p:spPr>
          <a:xfrm>
            <a:off x="930482" y="3373516"/>
            <a:ext cx="7435436" cy="2760584"/>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6658444"/>
            <a:ext cx="4029282" cy="351957"/>
          </a:xfrm>
          <a:prstGeom prst="rect">
            <a:avLst/>
          </a:prstGeom>
        </p:spPr>
        <p:txBody>
          <a:bodyPr vert="horz" lIns="91435" tIns="45717" rIns="91435"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015" y="6658444"/>
            <a:ext cx="4029282" cy="351957"/>
          </a:xfrm>
          <a:prstGeom prst="rect">
            <a:avLst/>
          </a:prstGeom>
        </p:spPr>
        <p:txBody>
          <a:bodyPr vert="horz" lIns="91435" tIns="45717" rIns="91435" bIns="45717" rtlCol="0" anchor="b"/>
          <a:lstStyle>
            <a:lvl1pPr algn="r">
              <a:defRPr sz="1200"/>
            </a:lvl1pPr>
          </a:lstStyle>
          <a:p>
            <a:fld id="{FAC8F6E7-76D5-43A5-B6CF-5F54CEF48FF4}" type="slidenum">
              <a:rPr lang="en-US" smtClean="0"/>
              <a:t>‹#›</a:t>
            </a:fld>
            <a:endParaRPr lang="en-US" dirty="0"/>
          </a:p>
        </p:txBody>
      </p:sp>
    </p:spTree>
    <p:extLst>
      <p:ext uri="{BB962C8B-B14F-4D97-AF65-F5344CB8AC3E}">
        <p14:creationId xmlns:p14="http://schemas.microsoft.com/office/powerpoint/2010/main" val="2530220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C8F6E7-76D5-43A5-B6CF-5F54CEF48FF4}" type="slidenum">
              <a:rPr lang="en-US" smtClean="0"/>
              <a:t>1</a:t>
            </a:fld>
            <a:endParaRPr lang="en-US" dirty="0"/>
          </a:p>
        </p:txBody>
      </p:sp>
    </p:spTree>
    <p:extLst>
      <p:ext uri="{BB962C8B-B14F-4D97-AF65-F5344CB8AC3E}">
        <p14:creationId xmlns:p14="http://schemas.microsoft.com/office/powerpoint/2010/main" val="3613874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Lots</a:t>
            </a:r>
            <a:r>
              <a:rPr lang="en-US" baseline="0" dirty="0" smtClean="0"/>
              <a:t> of information regarding commencement—regalia information, travel info, visitor info. Great place to send family who have questions about the ceremony. </a:t>
            </a:r>
            <a:r>
              <a:rPr lang="en-US" baseline="0" dirty="0"/>
              <a:t> </a:t>
            </a:r>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AC8F6E7-76D5-43A5-B6CF-5F54CEF48FF4}" type="slidenum">
              <a:rPr lang="en-US" smtClean="0"/>
              <a:t>11</a:t>
            </a:fld>
            <a:endParaRPr lang="en-US" dirty="0"/>
          </a:p>
        </p:txBody>
      </p:sp>
    </p:spTree>
    <p:extLst>
      <p:ext uri="{BB962C8B-B14F-4D97-AF65-F5344CB8AC3E}">
        <p14:creationId xmlns:p14="http://schemas.microsoft.com/office/powerpoint/2010/main" val="401544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Graduate School’s ceremony is your official ceremony, but you will also be invited to attend the other ceremony. The Grad School ceremony is the only ceremony where you will be hooded. </a:t>
            </a:r>
            <a:endParaRPr lang="en-US" dirty="0"/>
          </a:p>
        </p:txBody>
      </p:sp>
      <p:sp>
        <p:nvSpPr>
          <p:cNvPr id="4" name="Slide Number Placeholder 3"/>
          <p:cNvSpPr>
            <a:spLocks noGrp="1"/>
          </p:cNvSpPr>
          <p:nvPr>
            <p:ph type="sldNum" sz="quarter" idx="10"/>
          </p:nvPr>
        </p:nvSpPr>
        <p:spPr/>
        <p:txBody>
          <a:bodyPr/>
          <a:lstStyle/>
          <a:p>
            <a:fld id="{FAC8F6E7-76D5-43A5-B6CF-5F54CEF48FF4}" type="slidenum">
              <a:rPr lang="en-US" smtClean="0"/>
              <a:t>12</a:t>
            </a:fld>
            <a:endParaRPr lang="en-US" dirty="0"/>
          </a:p>
        </p:txBody>
      </p:sp>
    </p:spTree>
    <p:extLst>
      <p:ext uri="{BB962C8B-B14F-4D97-AF65-F5344CB8AC3E}">
        <p14:creationId xmlns:p14="http://schemas.microsoft.com/office/powerpoint/2010/main" val="513817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2 hours before the ceremony, you will pick up your rented regalia and check in on the second floor of </a:t>
            </a:r>
            <a:r>
              <a:rPr lang="en-US" baseline="0" dirty="0" err="1" smtClean="0"/>
              <a:t>Damen</a:t>
            </a:r>
            <a:r>
              <a:rPr lang="en-US" baseline="0" dirty="0" smtClean="0"/>
              <a:t> Student Center. You will then line up with your dissertation director (who will be hooding you), and process into Gentile Arena. </a:t>
            </a:r>
          </a:p>
          <a:p>
            <a:endParaRPr lang="en-US" baseline="0" dirty="0" smtClean="0"/>
          </a:p>
          <a:p>
            <a:r>
              <a:rPr lang="en-US" baseline="0" dirty="0" smtClean="0"/>
              <a:t>Ask your dissertation directors now if they will be available to hood you—if they aren’t available, you can ask another member of your committee or a different faculty member. We will help find a </a:t>
            </a:r>
            <a:r>
              <a:rPr lang="en-US" baseline="0" dirty="0" err="1" smtClean="0"/>
              <a:t>hooder</a:t>
            </a:r>
            <a:r>
              <a:rPr lang="en-US" baseline="0" dirty="0" smtClean="0"/>
              <a:t> if you need it.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**Note: Master’s Students--</a:t>
            </a:r>
            <a:r>
              <a:rPr lang="en-US" baseline="0" dirty="0" smtClean="0"/>
              <a:t>you will check-in at the </a:t>
            </a:r>
            <a:r>
              <a:rPr lang="en-US" baseline="0" dirty="0" err="1" smtClean="0"/>
              <a:t>Damen</a:t>
            </a:r>
            <a:r>
              <a:rPr lang="en-US" baseline="0" dirty="0" smtClean="0"/>
              <a:t> Den and get your seating cards. You will then go find your seat in Gentile Arena. You do not process into the arena. </a:t>
            </a:r>
            <a:endParaRPr lang="en-US" dirty="0" smtClean="0"/>
          </a:p>
          <a:p>
            <a:endParaRPr lang="en-US" dirty="0"/>
          </a:p>
        </p:txBody>
      </p:sp>
      <p:sp>
        <p:nvSpPr>
          <p:cNvPr id="4" name="Slide Number Placeholder 3"/>
          <p:cNvSpPr>
            <a:spLocks noGrp="1"/>
          </p:cNvSpPr>
          <p:nvPr>
            <p:ph type="sldNum" sz="quarter" idx="10"/>
          </p:nvPr>
        </p:nvSpPr>
        <p:spPr/>
        <p:txBody>
          <a:bodyPr/>
          <a:lstStyle/>
          <a:p>
            <a:fld id="{FAC8F6E7-76D5-43A5-B6CF-5F54CEF48FF4}" type="slidenum">
              <a:rPr lang="en-US" smtClean="0"/>
              <a:t>13</a:t>
            </a:fld>
            <a:endParaRPr lang="en-US" dirty="0"/>
          </a:p>
        </p:txBody>
      </p:sp>
    </p:spTree>
    <p:extLst>
      <p:ext uri="{BB962C8B-B14F-4D97-AF65-F5344CB8AC3E}">
        <p14:creationId xmlns:p14="http://schemas.microsoft.com/office/powerpoint/2010/main" val="1528318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Master’s colors: MA=white; MS=gold; MPP=peacock; MPH=salmon</a:t>
            </a:r>
          </a:p>
          <a:p>
            <a:r>
              <a:rPr lang="en-US" baseline="0" dirty="0" smtClean="0"/>
              <a:t>Master’s: You will be able to pick up your pre-ordered regalia at the grad fairs. If you did not pre-order regalia, there will be extras to buy at the grad fairs. After this point, you will be able to purchase at the bookstore</a:t>
            </a:r>
            <a:r>
              <a:rPr lang="en-US" baseline="0" dirty="0" smtClean="0"/>
              <a:t>.</a:t>
            </a:r>
          </a:p>
          <a:p>
            <a:endParaRPr lang="en-US" baseline="0" dirty="0" smtClean="0"/>
          </a:p>
          <a:p>
            <a:r>
              <a:rPr lang="en-US" baseline="0" dirty="0" smtClean="0"/>
              <a:t>Master’s student </a:t>
            </a:r>
            <a:r>
              <a:rPr lang="en-US" b="1" baseline="0" dirty="0" smtClean="0"/>
              <a:t>purchase</a:t>
            </a:r>
            <a:r>
              <a:rPr lang="en-US" baseline="0" dirty="0" smtClean="0"/>
              <a:t> their regalia. Most PhD student </a:t>
            </a:r>
            <a:r>
              <a:rPr lang="en-US" b="1" baseline="0" dirty="0" smtClean="0"/>
              <a:t>rent</a:t>
            </a:r>
            <a:r>
              <a:rPr lang="en-US" baseline="0" dirty="0" smtClean="0"/>
              <a:t> their regalia (purchasing is an option from the regalia supplier, Jostens).</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AC8F6E7-76D5-43A5-B6CF-5F54CEF48FF4}" type="slidenum">
              <a:rPr lang="en-US" smtClean="0"/>
              <a:t>14</a:t>
            </a:fld>
            <a:endParaRPr lang="en-US" dirty="0"/>
          </a:p>
        </p:txBody>
      </p:sp>
    </p:spTree>
    <p:extLst>
      <p:ext uri="{BB962C8B-B14F-4D97-AF65-F5344CB8AC3E}">
        <p14:creationId xmlns:p14="http://schemas.microsoft.com/office/powerpoint/2010/main" val="1208124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Master’s: the pre-order deadline has now passed. You will no longer be able to order</a:t>
            </a:r>
            <a:r>
              <a:rPr lang="en-US" baseline="0" dirty="0" smtClean="0"/>
              <a:t> your gown online. There will be extra gowns to purchase at the grad fairs if you did not pre-order. </a:t>
            </a:r>
          </a:p>
          <a:p>
            <a:r>
              <a:rPr lang="en-US" baseline="0" dirty="0" smtClean="0"/>
              <a:t>If you cannot pick up your regalia at the grad fair, you will be able to pick up at the Lake Shore Campus bookstore. </a:t>
            </a:r>
          </a:p>
          <a:p>
            <a:endParaRPr lang="en-US" baseline="0" dirty="0" smtClean="0"/>
          </a:p>
          <a:p>
            <a:r>
              <a:rPr lang="en-US" baseline="0" dirty="0" smtClean="0"/>
              <a:t>Doctoral: </a:t>
            </a:r>
            <a:r>
              <a:rPr lang="en-US" b="1" baseline="0" dirty="0" smtClean="0"/>
              <a:t>the deadline to rent/purchase the doctoral regalia is March 23. You will not be able get regalia after this point. </a:t>
            </a:r>
            <a:endParaRPr lang="en-US" b="0" baseline="0" dirty="0" smtClean="0"/>
          </a:p>
          <a:p>
            <a:r>
              <a:rPr lang="en-US" b="0" baseline="0" dirty="0" smtClean="0"/>
              <a:t>You will pick up your rental regalia the day of the ceremony. You will return it after the conclusion of the ceremony. </a:t>
            </a:r>
          </a:p>
        </p:txBody>
      </p:sp>
      <p:sp>
        <p:nvSpPr>
          <p:cNvPr id="4" name="Slide Number Placeholder 3"/>
          <p:cNvSpPr>
            <a:spLocks noGrp="1"/>
          </p:cNvSpPr>
          <p:nvPr>
            <p:ph type="sldNum" sz="quarter" idx="10"/>
          </p:nvPr>
        </p:nvSpPr>
        <p:spPr/>
        <p:txBody>
          <a:bodyPr/>
          <a:lstStyle/>
          <a:p>
            <a:fld id="{FAC8F6E7-76D5-43A5-B6CF-5F54CEF48FF4}" type="slidenum">
              <a:rPr lang="en-US" smtClean="0"/>
              <a:t>15</a:t>
            </a:fld>
            <a:endParaRPr lang="en-US" dirty="0"/>
          </a:p>
        </p:txBody>
      </p:sp>
    </p:spTree>
    <p:extLst>
      <p:ext uri="{BB962C8B-B14F-4D97-AF65-F5344CB8AC3E}">
        <p14:creationId xmlns:p14="http://schemas.microsoft.com/office/powerpoint/2010/main" val="1011539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commencement program is passed out to all guests and graduates. Information included in the program is diploma name (as listed in LOCUS), dissertation/thesis title and director, and previous degrees. </a:t>
            </a:r>
          </a:p>
          <a:p>
            <a:r>
              <a:rPr lang="en-US" baseline="0" dirty="0" smtClean="0"/>
              <a:t>If you have any updates to either your diploma name or dissertation/thesis title, please email Elaine Goetz! </a:t>
            </a:r>
          </a:p>
        </p:txBody>
      </p:sp>
      <p:sp>
        <p:nvSpPr>
          <p:cNvPr id="4" name="Slide Number Placeholder 3"/>
          <p:cNvSpPr>
            <a:spLocks noGrp="1"/>
          </p:cNvSpPr>
          <p:nvPr>
            <p:ph type="sldNum" sz="quarter" idx="10"/>
          </p:nvPr>
        </p:nvSpPr>
        <p:spPr/>
        <p:txBody>
          <a:bodyPr/>
          <a:lstStyle/>
          <a:p>
            <a:fld id="{FAC8F6E7-76D5-43A5-B6CF-5F54CEF48FF4}" type="slidenum">
              <a:rPr lang="en-US" smtClean="0"/>
              <a:t>16</a:t>
            </a:fld>
            <a:endParaRPr lang="en-US" dirty="0"/>
          </a:p>
        </p:txBody>
      </p:sp>
    </p:spTree>
    <p:extLst>
      <p:ext uri="{BB962C8B-B14F-4D97-AF65-F5344CB8AC3E}">
        <p14:creationId xmlns:p14="http://schemas.microsoft.com/office/powerpoint/2010/main" val="3525773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TICKETS REQUIRED!!</a:t>
            </a:r>
            <a:r>
              <a:rPr lang="en-US" baseline="0" dirty="0" smtClean="0"/>
              <a:t> You may bring as many guests as you please. </a:t>
            </a:r>
          </a:p>
          <a:p>
            <a:endParaRPr lang="en-US" baseline="0" dirty="0" smtClean="0"/>
          </a:p>
          <a:p>
            <a:r>
              <a:rPr lang="en-US" baseline="0" dirty="0" smtClean="0"/>
              <a:t>Doctoral students—we will read a </a:t>
            </a:r>
            <a:r>
              <a:rPr lang="en-US" b="1" baseline="0" dirty="0" smtClean="0"/>
              <a:t>short</a:t>
            </a:r>
            <a:r>
              <a:rPr lang="en-US" baseline="0" dirty="0" smtClean="0"/>
              <a:t> description </a:t>
            </a:r>
            <a:r>
              <a:rPr lang="en-US" baseline="0" dirty="0" smtClean="0"/>
              <a:t>of your dissertation as you walk across stage. You will get further instructions for this in April.</a:t>
            </a:r>
          </a:p>
          <a:p>
            <a:endParaRPr lang="en-US" baseline="0" dirty="0" smtClean="0"/>
          </a:p>
          <a:p>
            <a:r>
              <a:rPr lang="en-US" baseline="0" dirty="0" smtClean="0"/>
              <a:t>Student commencement speaker: speech application due March 16. </a:t>
            </a:r>
          </a:p>
          <a:p>
            <a:endParaRPr lang="en-US" baseline="0" dirty="0" smtClean="0"/>
          </a:p>
        </p:txBody>
      </p:sp>
      <p:sp>
        <p:nvSpPr>
          <p:cNvPr id="4" name="Slide Number Placeholder 3"/>
          <p:cNvSpPr>
            <a:spLocks noGrp="1"/>
          </p:cNvSpPr>
          <p:nvPr>
            <p:ph type="sldNum" sz="quarter" idx="10"/>
          </p:nvPr>
        </p:nvSpPr>
        <p:spPr/>
        <p:txBody>
          <a:bodyPr/>
          <a:lstStyle/>
          <a:p>
            <a:fld id="{FAC8F6E7-76D5-43A5-B6CF-5F54CEF48FF4}" type="slidenum">
              <a:rPr lang="en-US" smtClean="0"/>
              <a:t>17</a:t>
            </a:fld>
            <a:endParaRPr lang="en-US" dirty="0"/>
          </a:p>
        </p:txBody>
      </p:sp>
    </p:spTree>
    <p:extLst>
      <p:ext uri="{BB962C8B-B14F-4D97-AF65-F5344CB8AC3E}">
        <p14:creationId xmlns:p14="http://schemas.microsoft.com/office/powerpoint/2010/main" val="3975359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C8F6E7-76D5-43A5-B6CF-5F54CEF48FF4}" type="slidenum">
              <a:rPr lang="en-US" smtClean="0"/>
              <a:t>18</a:t>
            </a:fld>
            <a:endParaRPr lang="en-US" dirty="0"/>
          </a:p>
        </p:txBody>
      </p:sp>
    </p:spTree>
    <p:extLst>
      <p:ext uri="{BB962C8B-B14F-4D97-AF65-F5344CB8AC3E}">
        <p14:creationId xmlns:p14="http://schemas.microsoft.com/office/powerpoint/2010/main" val="4232008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C8F6E7-76D5-43A5-B6CF-5F54CEF48FF4}" type="slidenum">
              <a:rPr lang="en-US" smtClean="0"/>
              <a:t>19</a:t>
            </a:fld>
            <a:endParaRPr lang="en-US" dirty="0"/>
          </a:p>
        </p:txBody>
      </p:sp>
    </p:spTree>
    <p:extLst>
      <p:ext uri="{BB962C8B-B14F-4D97-AF65-F5344CB8AC3E}">
        <p14:creationId xmlns:p14="http://schemas.microsoft.com/office/powerpoint/2010/main" val="3737842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C8F6E7-76D5-43A5-B6CF-5F54CEF48FF4}" type="slidenum">
              <a:rPr lang="en-US" smtClean="0"/>
              <a:t>20</a:t>
            </a:fld>
            <a:endParaRPr lang="en-US" dirty="0"/>
          </a:p>
        </p:txBody>
      </p:sp>
    </p:spTree>
    <p:extLst>
      <p:ext uri="{BB962C8B-B14F-4D97-AF65-F5344CB8AC3E}">
        <p14:creationId xmlns:p14="http://schemas.microsoft.com/office/powerpoint/2010/main" val="238784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a:t>
            </a:r>
            <a:r>
              <a:rPr lang="en-US" baseline="0" dirty="0" smtClean="0"/>
              <a:t> see the Key Terms handout. </a:t>
            </a:r>
          </a:p>
          <a:p>
            <a:endParaRPr lang="en-US" baseline="0" dirty="0" smtClean="0"/>
          </a:p>
          <a:p>
            <a:r>
              <a:rPr lang="en-US" baseline="0" dirty="0" smtClean="0"/>
              <a:t>The biggest distinction to point out is between graduation and commencement. Graduation is the actual process of having your degree conferred. Commencement is the ceremony that happens in May each year. </a:t>
            </a:r>
          </a:p>
          <a:p>
            <a:endParaRPr lang="en-US" baseline="0" dirty="0" smtClean="0"/>
          </a:p>
          <a:p>
            <a:r>
              <a:rPr lang="en-US" baseline="0" dirty="0" smtClean="0"/>
              <a:t>When the Graduate School is referring to graduation, we are talking about degree conferral (not the ceremony). </a:t>
            </a:r>
            <a:endParaRPr lang="en-US" baseline="0" dirty="0" smtClean="0"/>
          </a:p>
          <a:p>
            <a:endParaRPr lang="en-US" baseline="0" dirty="0" smtClean="0"/>
          </a:p>
          <a:p>
            <a:r>
              <a:rPr lang="en-US" baseline="0" dirty="0" smtClean="0"/>
              <a:t>Certification letter: A certification letter is appropriate if you have completed all of your degree requirements before your degree is officially conferred. If this is the case, you may ask Dr. Horowitz to write your prospective employer a certification letter indicating that all your degree requirements are completed. </a:t>
            </a:r>
          </a:p>
        </p:txBody>
      </p:sp>
      <p:sp>
        <p:nvSpPr>
          <p:cNvPr id="4" name="Slide Number Placeholder 3"/>
          <p:cNvSpPr>
            <a:spLocks noGrp="1"/>
          </p:cNvSpPr>
          <p:nvPr>
            <p:ph type="sldNum" sz="quarter" idx="10"/>
          </p:nvPr>
        </p:nvSpPr>
        <p:spPr/>
        <p:txBody>
          <a:bodyPr/>
          <a:lstStyle/>
          <a:p>
            <a:fld id="{FAC8F6E7-76D5-43A5-B6CF-5F54CEF48FF4}" type="slidenum">
              <a:rPr lang="en-US" smtClean="0"/>
              <a:t>3</a:t>
            </a:fld>
            <a:endParaRPr lang="en-US" dirty="0"/>
          </a:p>
        </p:txBody>
      </p:sp>
    </p:spTree>
    <p:extLst>
      <p:ext uri="{BB962C8B-B14F-4D97-AF65-F5344CB8AC3E}">
        <p14:creationId xmlns:p14="http://schemas.microsoft.com/office/powerpoint/2010/main" val="1409215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deadlines for </a:t>
            </a:r>
            <a:r>
              <a:rPr lang="en-US" baseline="0" dirty="0" smtClean="0"/>
              <a:t>August degree conferral has now passed. The next available term to apply for graduation is December 2018. </a:t>
            </a:r>
          </a:p>
          <a:p>
            <a:endParaRPr lang="en-US" baseline="0" dirty="0" smtClean="0"/>
          </a:p>
          <a:p>
            <a:r>
              <a:rPr lang="en-US" baseline="0" dirty="0" smtClean="0"/>
              <a:t>Denied </a:t>
            </a:r>
            <a:r>
              <a:rPr lang="en-US" baseline="0" dirty="0" smtClean="0"/>
              <a:t>graduation: if you are denied graduation, you will receive a letter from the Graduate School. In this email, there will be instructions on how to reapply for the next term. You will not automatically be moved into the next degree conferral</a:t>
            </a:r>
            <a:r>
              <a:rPr lang="en-US" baseline="0" dirty="0" smtClean="0"/>
              <a:t>.</a:t>
            </a:r>
          </a:p>
          <a:p>
            <a:endParaRPr lang="en-US" baseline="0" dirty="0" smtClean="0"/>
          </a:p>
          <a:p>
            <a:r>
              <a:rPr lang="en-US" baseline="0" dirty="0" smtClean="0"/>
              <a:t>If at any point you realize that you will not graduate in the term you applied for, you may email Elaine Goetz and request to be moved into the next degree conferral. </a:t>
            </a:r>
          </a:p>
          <a:p>
            <a:endParaRPr lang="en-US" baseline="0" dirty="0" smtClean="0"/>
          </a:p>
          <a:p>
            <a:r>
              <a:rPr lang="en-US" baseline="0" dirty="0" smtClean="0"/>
              <a:t>Commencement registration is a separate process. Applying for graduation in </a:t>
            </a:r>
            <a:r>
              <a:rPr lang="en-US" baseline="0" dirty="0" smtClean="0"/>
              <a:t>LOCUS </a:t>
            </a:r>
            <a:r>
              <a:rPr lang="en-US" b="1" baseline="0" dirty="0" smtClean="0"/>
              <a:t>does not </a:t>
            </a:r>
            <a:r>
              <a:rPr lang="en-US" baseline="0" dirty="0" smtClean="0"/>
              <a:t> register </a:t>
            </a:r>
            <a:r>
              <a:rPr lang="en-US" baseline="0" dirty="0" smtClean="0"/>
              <a:t>you for the commencement ceremony</a:t>
            </a:r>
            <a:r>
              <a:rPr lang="en-US" baseline="0" dirty="0" smtClean="0"/>
              <a:t>. Instructions found on slide #9.</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AC8F6E7-76D5-43A5-B6CF-5F54CEF48FF4}" type="slidenum">
              <a:rPr lang="en-US" smtClean="0"/>
              <a:t>4</a:t>
            </a:fld>
            <a:endParaRPr lang="en-US" dirty="0"/>
          </a:p>
        </p:txBody>
      </p:sp>
    </p:spTree>
    <p:extLst>
      <p:ext uri="{BB962C8B-B14F-4D97-AF65-F5344CB8AC3E}">
        <p14:creationId xmlns:p14="http://schemas.microsoft.com/office/powerpoint/2010/main" val="1003432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You should first check with your graduate program director if you have any questions relating to your degree</a:t>
            </a:r>
            <a:r>
              <a:rPr lang="en-US" baseline="0" dirty="0" smtClean="0"/>
              <a:t> conferral status. They will be able to help answer questions regarding what degree requirements </a:t>
            </a:r>
            <a:r>
              <a:rPr lang="en-US" baseline="0" dirty="0" smtClean="0"/>
              <a:t>in your program you </a:t>
            </a:r>
            <a:r>
              <a:rPr lang="en-US" baseline="0" dirty="0" smtClean="0"/>
              <a:t>have left to finish before you can </a:t>
            </a:r>
            <a:r>
              <a:rPr lang="en-US" baseline="0" dirty="0" smtClean="0"/>
              <a:t>graduate.</a:t>
            </a:r>
            <a:endParaRPr lang="en-US" baseline="0" dirty="0" smtClean="0"/>
          </a:p>
          <a:p>
            <a:pPr marL="228600" indent="-228600">
              <a:buFont typeface="+mj-lt"/>
              <a:buAutoNum type="arabicPeriod"/>
            </a:pPr>
            <a:r>
              <a:rPr lang="en-US" baseline="0" dirty="0" smtClean="0"/>
              <a:t>Degree program requirements: these are program-specific requirements that are set </a:t>
            </a:r>
            <a:r>
              <a:rPr lang="en-US" baseline="0" dirty="0" smtClean="0"/>
              <a:t>by </a:t>
            </a:r>
            <a:r>
              <a:rPr lang="en-US" baseline="0" dirty="0" smtClean="0"/>
              <a:t>your program. </a:t>
            </a:r>
          </a:p>
          <a:p>
            <a:pPr marL="228600" indent="-228600">
              <a:buFont typeface="+mj-lt"/>
              <a:buAutoNum type="arabicPeriod"/>
            </a:pPr>
            <a:r>
              <a:rPr lang="en-US" baseline="0" dirty="0" smtClean="0"/>
              <a:t>Grad School requirements: thesis/dissertation formatting requirements </a:t>
            </a:r>
            <a:r>
              <a:rPr lang="en-US" baseline="0" dirty="0" smtClean="0"/>
              <a:t>and relevant deadlines</a:t>
            </a:r>
            <a:endParaRPr lang="en-US" dirty="0"/>
          </a:p>
        </p:txBody>
      </p:sp>
      <p:sp>
        <p:nvSpPr>
          <p:cNvPr id="4" name="Slide Number Placeholder 3"/>
          <p:cNvSpPr>
            <a:spLocks noGrp="1"/>
          </p:cNvSpPr>
          <p:nvPr>
            <p:ph type="sldNum" sz="quarter" idx="10"/>
          </p:nvPr>
        </p:nvSpPr>
        <p:spPr/>
        <p:txBody>
          <a:bodyPr/>
          <a:lstStyle/>
          <a:p>
            <a:fld id="{FAC8F6E7-76D5-43A5-B6CF-5F54CEF48FF4}" type="slidenum">
              <a:rPr lang="en-US" smtClean="0"/>
              <a:t>5</a:t>
            </a:fld>
            <a:endParaRPr lang="en-US" dirty="0"/>
          </a:p>
        </p:txBody>
      </p:sp>
    </p:spTree>
    <p:extLst>
      <p:ext uri="{BB962C8B-B14F-4D97-AF65-F5344CB8AC3E}">
        <p14:creationId xmlns:p14="http://schemas.microsoft.com/office/powerpoint/2010/main" val="3660750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AC8F6E7-76D5-43A5-B6CF-5F54CEF48FF4}" type="slidenum">
              <a:rPr lang="en-US" smtClean="0"/>
              <a:t>6</a:t>
            </a:fld>
            <a:endParaRPr lang="en-US" dirty="0"/>
          </a:p>
        </p:txBody>
      </p:sp>
    </p:spTree>
    <p:extLst>
      <p:ext uri="{BB962C8B-B14F-4D97-AF65-F5344CB8AC3E}">
        <p14:creationId xmlns:p14="http://schemas.microsoft.com/office/powerpoint/2010/main" val="3509960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C8F6E7-76D5-43A5-B6CF-5F54CEF48FF4}" type="slidenum">
              <a:rPr lang="en-US" smtClean="0"/>
              <a:t>7</a:t>
            </a:fld>
            <a:endParaRPr lang="en-US" dirty="0"/>
          </a:p>
        </p:txBody>
      </p:sp>
    </p:spTree>
    <p:extLst>
      <p:ext uri="{BB962C8B-B14F-4D97-AF65-F5344CB8AC3E}">
        <p14:creationId xmlns:p14="http://schemas.microsoft.com/office/powerpoint/2010/main" val="586538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Master’s (thesis): you just need to have a proposal on file in GSPS before April 1—you </a:t>
            </a:r>
            <a:r>
              <a:rPr lang="en-US" b="1" baseline="0" dirty="0" smtClean="0"/>
              <a:t>do not </a:t>
            </a:r>
            <a:r>
              <a:rPr lang="en-US" baseline="0" dirty="0" smtClean="0"/>
              <a:t>need to defend your thesis before the ceremony. </a:t>
            </a:r>
          </a:p>
          <a:p>
            <a:endParaRPr lang="en-US" baseline="0" dirty="0" smtClean="0"/>
          </a:p>
          <a:p>
            <a:r>
              <a:rPr lang="en-US" baseline="0" dirty="0" smtClean="0"/>
              <a:t>Doctoral: You must defend before April 27!! </a:t>
            </a:r>
          </a:p>
        </p:txBody>
      </p:sp>
      <p:sp>
        <p:nvSpPr>
          <p:cNvPr id="4" name="Slide Number Placeholder 3"/>
          <p:cNvSpPr>
            <a:spLocks noGrp="1"/>
          </p:cNvSpPr>
          <p:nvPr>
            <p:ph type="sldNum" sz="quarter" idx="10"/>
          </p:nvPr>
        </p:nvSpPr>
        <p:spPr/>
        <p:txBody>
          <a:bodyPr/>
          <a:lstStyle/>
          <a:p>
            <a:fld id="{FAC8F6E7-76D5-43A5-B6CF-5F54CEF48FF4}" type="slidenum">
              <a:rPr lang="en-US" smtClean="0"/>
              <a:t>8</a:t>
            </a:fld>
            <a:endParaRPr lang="en-US" dirty="0"/>
          </a:p>
        </p:txBody>
      </p:sp>
    </p:spTree>
    <p:extLst>
      <p:ext uri="{BB962C8B-B14F-4D97-AF65-F5344CB8AC3E}">
        <p14:creationId xmlns:p14="http://schemas.microsoft.com/office/powerpoint/2010/main" val="4121636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registration link should have been sent from commencement@luc.edu (along with</a:t>
            </a:r>
            <a:r>
              <a:rPr lang="en-US" baseline="0" dirty="0" smtClean="0"/>
              <a:t> reminder emails from the University and Elaine). </a:t>
            </a:r>
          </a:p>
          <a:p>
            <a:endParaRPr lang="en-US" baseline="0" dirty="0" smtClean="0"/>
          </a:p>
          <a:p>
            <a:r>
              <a:rPr lang="en-US" baseline="0" dirty="0" smtClean="0"/>
              <a:t>Even if you are not attending the commencement ceremony, please RSVP “no” for our record keeping purposes. </a:t>
            </a:r>
            <a:endParaRPr lang="en-US" dirty="0"/>
          </a:p>
        </p:txBody>
      </p:sp>
      <p:sp>
        <p:nvSpPr>
          <p:cNvPr id="4" name="Slide Number Placeholder 3"/>
          <p:cNvSpPr>
            <a:spLocks noGrp="1"/>
          </p:cNvSpPr>
          <p:nvPr>
            <p:ph type="sldNum" sz="quarter" idx="10"/>
          </p:nvPr>
        </p:nvSpPr>
        <p:spPr/>
        <p:txBody>
          <a:bodyPr/>
          <a:lstStyle/>
          <a:p>
            <a:fld id="{FAC8F6E7-76D5-43A5-B6CF-5F54CEF48FF4}" type="slidenum">
              <a:rPr lang="en-US" smtClean="0"/>
              <a:t>9</a:t>
            </a:fld>
            <a:endParaRPr lang="en-US" dirty="0"/>
          </a:p>
        </p:txBody>
      </p:sp>
    </p:spTree>
    <p:extLst>
      <p:ext uri="{BB962C8B-B14F-4D97-AF65-F5344CB8AC3E}">
        <p14:creationId xmlns:p14="http://schemas.microsoft.com/office/powerpoint/2010/main" val="2773821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go through the online</a:t>
            </a:r>
            <a:r>
              <a:rPr lang="en-US" baseline="0" dirty="0" smtClean="0"/>
              <a:t> registration, you will be asked for phonetic spelling of your name (this is how we will know how to pronounce your name as you walk across the stage) </a:t>
            </a:r>
          </a:p>
          <a:p>
            <a:endParaRPr lang="en-US" baseline="0" dirty="0" smtClean="0"/>
          </a:p>
          <a:p>
            <a:r>
              <a:rPr lang="en-US" dirty="0" smtClean="0"/>
              <a:t>If you or your guests need any special accommodations, please make sure to indicate this in your</a:t>
            </a:r>
            <a:r>
              <a:rPr lang="en-US" baseline="0" dirty="0" smtClean="0"/>
              <a:t> registration process. The Special Events office will arrange special seating for guests, so if you have questions email commencement@luc.edu</a:t>
            </a:r>
          </a:p>
          <a:p>
            <a:endParaRPr lang="en-US" baseline="0" dirty="0" smtClean="0"/>
          </a:p>
          <a:p>
            <a:r>
              <a:rPr lang="en-US" baseline="0" dirty="0" smtClean="0"/>
              <a:t>Deadlines to register: these are the deadlines you must register before in order to attend the commencement ceremony. </a:t>
            </a:r>
            <a:endParaRPr lang="en-US" dirty="0"/>
          </a:p>
        </p:txBody>
      </p:sp>
      <p:sp>
        <p:nvSpPr>
          <p:cNvPr id="4" name="Slide Number Placeholder 3"/>
          <p:cNvSpPr>
            <a:spLocks noGrp="1"/>
          </p:cNvSpPr>
          <p:nvPr>
            <p:ph type="sldNum" sz="quarter" idx="10"/>
          </p:nvPr>
        </p:nvSpPr>
        <p:spPr/>
        <p:txBody>
          <a:bodyPr/>
          <a:lstStyle/>
          <a:p>
            <a:fld id="{FAC8F6E7-76D5-43A5-B6CF-5F54CEF48FF4}" type="slidenum">
              <a:rPr lang="en-US" smtClean="0"/>
              <a:t>10</a:t>
            </a:fld>
            <a:endParaRPr lang="en-US" dirty="0"/>
          </a:p>
        </p:txBody>
      </p:sp>
    </p:spTree>
    <p:extLst>
      <p:ext uri="{BB962C8B-B14F-4D97-AF65-F5344CB8AC3E}">
        <p14:creationId xmlns:p14="http://schemas.microsoft.com/office/powerpoint/2010/main" val="4005709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version1.jpg                                                   00293111Macintosh HD                   BCDA8BE4:"/>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a:defRPr>
      </a:lvl2pPr>
      <a:lvl3pPr algn="ctr" rtl="0" eaLnBrk="0" fontAlgn="base" hangingPunct="0">
        <a:spcBef>
          <a:spcPct val="0"/>
        </a:spcBef>
        <a:spcAft>
          <a:spcPct val="0"/>
        </a:spcAft>
        <a:defRPr sz="4400">
          <a:solidFill>
            <a:schemeClr val="tx2"/>
          </a:solidFill>
          <a:latin typeface="Times"/>
        </a:defRPr>
      </a:lvl3pPr>
      <a:lvl4pPr algn="ctr" rtl="0" eaLnBrk="0" fontAlgn="base" hangingPunct="0">
        <a:spcBef>
          <a:spcPct val="0"/>
        </a:spcBef>
        <a:spcAft>
          <a:spcPct val="0"/>
        </a:spcAft>
        <a:defRPr sz="4400">
          <a:solidFill>
            <a:schemeClr val="tx2"/>
          </a:solidFill>
          <a:latin typeface="Times"/>
        </a:defRPr>
      </a:lvl4pPr>
      <a:lvl5pPr algn="ctr" rtl="0" eaLnBrk="0" fontAlgn="base" hangingPunct="0">
        <a:spcBef>
          <a:spcPct val="0"/>
        </a:spcBef>
        <a:spcAft>
          <a:spcPct val="0"/>
        </a:spcAft>
        <a:defRPr sz="4400">
          <a:solidFill>
            <a:schemeClr val="tx2"/>
          </a:solidFill>
          <a:latin typeface="Times"/>
        </a:defRPr>
      </a:lvl5pPr>
      <a:lvl6pPr marL="457200" algn="ctr" rtl="0" fontAlgn="base">
        <a:spcBef>
          <a:spcPct val="0"/>
        </a:spcBef>
        <a:spcAft>
          <a:spcPct val="0"/>
        </a:spcAft>
        <a:defRPr sz="4400">
          <a:solidFill>
            <a:schemeClr val="tx2"/>
          </a:solidFill>
          <a:latin typeface="Times"/>
        </a:defRPr>
      </a:lvl6pPr>
      <a:lvl7pPr marL="914400" algn="ctr" rtl="0" fontAlgn="base">
        <a:spcBef>
          <a:spcPct val="0"/>
        </a:spcBef>
        <a:spcAft>
          <a:spcPct val="0"/>
        </a:spcAft>
        <a:defRPr sz="4400">
          <a:solidFill>
            <a:schemeClr val="tx2"/>
          </a:solidFill>
          <a:latin typeface="Times"/>
        </a:defRPr>
      </a:lvl7pPr>
      <a:lvl8pPr marL="1371600" algn="ctr" rtl="0" fontAlgn="base">
        <a:spcBef>
          <a:spcPct val="0"/>
        </a:spcBef>
        <a:spcAft>
          <a:spcPct val="0"/>
        </a:spcAft>
        <a:defRPr sz="4400">
          <a:solidFill>
            <a:schemeClr val="tx2"/>
          </a:solidFill>
          <a:latin typeface="Times"/>
        </a:defRPr>
      </a:lvl8pPr>
      <a:lvl9pPr marL="1828800" algn="ctr" rtl="0" fontAlgn="base">
        <a:spcBef>
          <a:spcPct val="0"/>
        </a:spcBef>
        <a:spcAft>
          <a:spcPct val="0"/>
        </a:spcAft>
        <a:defRPr sz="4400">
          <a:solidFill>
            <a:schemeClr val="tx2"/>
          </a:solidFill>
          <a:latin typeface="Times"/>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luc.edu/commencemen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mailto:egoetz@luc.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luc.edu/gradschool/graduatio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egoetz@luc.ed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normAutofit fontScale="90000"/>
          </a:bodyPr>
          <a:lstStyle/>
          <a:p>
            <a:r>
              <a:rPr lang="en-US" b="1" dirty="0" smtClean="0"/>
              <a:t>The Graduate School</a:t>
            </a:r>
            <a:br>
              <a:rPr lang="en-US" b="1" dirty="0" smtClean="0"/>
            </a:br>
            <a:r>
              <a:rPr lang="en-US" b="1" i="1" dirty="0" smtClean="0"/>
              <a:t>How to Graduate and Participate in the Commencement Ceremony</a:t>
            </a:r>
            <a:endParaRPr lang="en-US" b="1" i="1" dirty="0"/>
          </a:p>
        </p:txBody>
      </p:sp>
      <p:pic>
        <p:nvPicPr>
          <p:cNvPr id="3" name="Content Placeholder 2"/>
          <p:cNvPicPr>
            <a:picLocks noGrp="1" noChangeAspect="1"/>
          </p:cNvPicPr>
          <p:nvPr>
            <p:ph idx="1"/>
          </p:nvPr>
        </p:nvPicPr>
        <p:blipFill rotWithShape="1">
          <a:blip r:embed="rId3">
            <a:extLst>
              <a:ext uri="{28A0092B-C50C-407E-A947-70E740481C1C}">
                <a14:useLocalDpi xmlns:a14="http://schemas.microsoft.com/office/drawing/2010/main" val="0"/>
              </a:ext>
            </a:extLst>
          </a:blip>
          <a:srcRect/>
          <a:stretch/>
        </p:blipFill>
        <p:spPr>
          <a:xfrm>
            <a:off x="1358900" y="2438400"/>
            <a:ext cx="6426200" cy="2718777"/>
          </a:xfrm>
        </p:spPr>
      </p:pic>
    </p:spTree>
    <p:extLst>
      <p:ext uri="{BB962C8B-B14F-4D97-AF65-F5344CB8AC3E}">
        <p14:creationId xmlns:p14="http://schemas.microsoft.com/office/powerpoint/2010/main" val="583920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Online Registration for the Commencement Ceremony</a:t>
            </a:r>
            <a:endParaRPr lang="en-US" b="1" dirty="0"/>
          </a:p>
        </p:txBody>
      </p:sp>
      <p:sp>
        <p:nvSpPr>
          <p:cNvPr id="3" name="Content Placeholder 2"/>
          <p:cNvSpPr>
            <a:spLocks noGrp="1"/>
          </p:cNvSpPr>
          <p:nvPr>
            <p:ph idx="1"/>
          </p:nvPr>
        </p:nvSpPr>
        <p:spPr/>
        <p:txBody>
          <a:bodyPr/>
          <a:lstStyle/>
          <a:p>
            <a:r>
              <a:rPr lang="en-US" dirty="0"/>
              <a:t>Phonetic spelling</a:t>
            </a:r>
          </a:p>
          <a:p>
            <a:r>
              <a:rPr lang="en-US" dirty="0" smtClean="0"/>
              <a:t>Indicate </a:t>
            </a:r>
            <a:r>
              <a:rPr lang="en-US" dirty="0"/>
              <a:t>special </a:t>
            </a:r>
            <a:r>
              <a:rPr lang="en-US" dirty="0" smtClean="0"/>
              <a:t>accommodations</a:t>
            </a:r>
          </a:p>
          <a:p>
            <a:pPr lvl="1"/>
            <a:r>
              <a:rPr lang="en-US" dirty="0" smtClean="0"/>
              <a:t>commencement@luc.edu</a:t>
            </a:r>
            <a:endParaRPr lang="en-US" dirty="0"/>
          </a:p>
          <a:p>
            <a:r>
              <a:rPr lang="en-US" dirty="0" smtClean="0"/>
              <a:t>Deadlines to register: </a:t>
            </a:r>
          </a:p>
          <a:p>
            <a:pPr lvl="1"/>
            <a:r>
              <a:rPr lang="en-US" dirty="0" smtClean="0"/>
              <a:t>PhD students: March 23</a:t>
            </a:r>
          </a:p>
          <a:p>
            <a:pPr lvl="1"/>
            <a:r>
              <a:rPr lang="en-US" dirty="0" smtClean="0"/>
              <a:t>Master students: May 1</a:t>
            </a:r>
            <a:endParaRPr lang="en-US" dirty="0"/>
          </a:p>
        </p:txBody>
      </p:sp>
    </p:spTree>
    <p:extLst>
      <p:ext uri="{BB962C8B-B14F-4D97-AF65-F5344CB8AC3E}">
        <p14:creationId xmlns:p14="http://schemas.microsoft.com/office/powerpoint/2010/main" val="3033027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University Commencement Website</a:t>
            </a:r>
            <a:endParaRPr lang="en-US" b="1" dirty="0"/>
          </a:p>
        </p:txBody>
      </p:sp>
      <p:sp>
        <p:nvSpPr>
          <p:cNvPr id="3" name="Content Placeholder 2"/>
          <p:cNvSpPr>
            <a:spLocks noGrp="1"/>
          </p:cNvSpPr>
          <p:nvPr>
            <p:ph idx="1"/>
          </p:nvPr>
        </p:nvSpPr>
        <p:spPr/>
        <p:txBody>
          <a:bodyPr/>
          <a:lstStyle/>
          <a:p>
            <a:r>
              <a:rPr lang="en-US" dirty="0"/>
              <a:t>Official University Commencement website</a:t>
            </a:r>
          </a:p>
          <a:p>
            <a:pPr lvl="1"/>
            <a:r>
              <a:rPr lang="en-US" dirty="0" smtClean="0">
                <a:hlinkClick r:id="rId3"/>
              </a:rPr>
              <a:t>http://www.luc.edu/commencement</a:t>
            </a:r>
            <a:endParaRPr lang="en-US" dirty="0"/>
          </a:p>
        </p:txBody>
      </p:sp>
    </p:spTree>
    <p:extLst>
      <p:ext uri="{BB962C8B-B14F-4D97-AF65-F5344CB8AC3E}">
        <p14:creationId xmlns:p14="http://schemas.microsoft.com/office/powerpoint/2010/main" val="3379911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Education, Nursing, Social Work Students</a:t>
            </a:r>
            <a:endParaRPr lang="en-US" b="1" dirty="0"/>
          </a:p>
        </p:txBody>
      </p:sp>
      <p:sp>
        <p:nvSpPr>
          <p:cNvPr id="3" name="Content Placeholder 2"/>
          <p:cNvSpPr>
            <a:spLocks noGrp="1"/>
          </p:cNvSpPr>
          <p:nvPr>
            <p:ph idx="1"/>
          </p:nvPr>
        </p:nvSpPr>
        <p:spPr>
          <a:xfrm>
            <a:off x="450742" y="1752600"/>
            <a:ext cx="8229600" cy="4525963"/>
          </a:xfrm>
        </p:spPr>
        <p:txBody>
          <a:bodyPr/>
          <a:lstStyle/>
          <a:p>
            <a:r>
              <a:rPr lang="en-US" dirty="0" smtClean="0"/>
              <a:t>In addition to the Graduate School ceremony, you will be invited to your professional school’s ceremony.</a:t>
            </a:r>
          </a:p>
          <a:p>
            <a:r>
              <a:rPr lang="en-US" dirty="0" smtClean="0"/>
              <a:t>The Graduate School ceremony is your official ceremony where you will be hooded. </a:t>
            </a:r>
            <a:endParaRPr lang="en-US" dirty="0"/>
          </a:p>
        </p:txBody>
      </p:sp>
    </p:spTree>
    <p:extLst>
      <p:ext uri="{BB962C8B-B14F-4D97-AF65-F5344CB8AC3E}">
        <p14:creationId xmlns:p14="http://schemas.microsoft.com/office/powerpoint/2010/main" val="2982546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PhD Student Hooding</a:t>
            </a:r>
            <a:endParaRPr lang="en-US" b="1" dirty="0"/>
          </a:p>
        </p:txBody>
      </p:sp>
      <p:sp>
        <p:nvSpPr>
          <p:cNvPr id="3" name="Content Placeholder 2"/>
          <p:cNvSpPr>
            <a:spLocks noGrp="1"/>
          </p:cNvSpPr>
          <p:nvPr>
            <p:ph idx="1"/>
          </p:nvPr>
        </p:nvSpPr>
        <p:spPr/>
        <p:txBody>
          <a:bodyPr/>
          <a:lstStyle/>
          <a:p>
            <a:r>
              <a:rPr lang="en-US" dirty="0" smtClean="0"/>
              <a:t>Processional</a:t>
            </a:r>
          </a:p>
          <a:p>
            <a:r>
              <a:rPr lang="en-US" dirty="0" smtClean="0"/>
              <a:t>Dissertation Director</a:t>
            </a:r>
          </a:p>
          <a:p>
            <a:r>
              <a:rPr lang="en-US" dirty="0" smtClean="0"/>
              <a:t>Education, Nursing, Social Work Students</a:t>
            </a:r>
          </a:p>
          <a:p>
            <a:pPr lvl="1"/>
            <a:r>
              <a:rPr lang="en-US" dirty="0" smtClean="0"/>
              <a:t>You will be hooded at the Graduate School Ceremony </a:t>
            </a:r>
            <a:r>
              <a:rPr lang="en-US" b="1" i="1" u="sng" dirty="0" smtClean="0">
                <a:solidFill>
                  <a:srgbClr val="FF0000"/>
                </a:solidFill>
              </a:rPr>
              <a:t>only</a:t>
            </a:r>
            <a:r>
              <a:rPr lang="en-US" dirty="0" smtClean="0"/>
              <a:t>.</a:t>
            </a:r>
            <a:endParaRPr lang="en-US" dirty="0"/>
          </a:p>
        </p:txBody>
      </p:sp>
    </p:spTree>
    <p:extLst>
      <p:ext uri="{BB962C8B-B14F-4D97-AF65-F5344CB8AC3E}">
        <p14:creationId xmlns:p14="http://schemas.microsoft.com/office/powerpoint/2010/main" val="2649505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Academic Apparel (cap and gown)</a:t>
            </a:r>
            <a:endParaRPr lang="en-US" b="1" dirty="0"/>
          </a:p>
        </p:txBody>
      </p:sp>
      <p:sp>
        <p:nvSpPr>
          <p:cNvPr id="3" name="Content Placeholder 2"/>
          <p:cNvSpPr>
            <a:spLocks noGrp="1"/>
          </p:cNvSpPr>
          <p:nvPr>
            <p:ph sz="half" idx="1"/>
          </p:nvPr>
        </p:nvSpPr>
        <p:spPr/>
        <p:txBody>
          <a:bodyPr>
            <a:normAutofit/>
          </a:bodyPr>
          <a:lstStyle/>
          <a:p>
            <a:pPr marL="0" indent="0">
              <a:buNone/>
            </a:pPr>
            <a:r>
              <a:rPr lang="en-US" dirty="0" smtClean="0"/>
              <a:t>Master’s</a:t>
            </a:r>
          </a:p>
          <a:p>
            <a:r>
              <a:rPr lang="en-US" dirty="0" smtClean="0"/>
              <a:t>Cap, gown, hood, tassel</a:t>
            </a:r>
          </a:p>
          <a:p>
            <a:r>
              <a:rPr lang="en-US" dirty="0" smtClean="0"/>
              <a:t>Tassel colors</a:t>
            </a:r>
          </a:p>
          <a:p>
            <a:pPr lvl="1"/>
            <a:r>
              <a:rPr lang="en-US" dirty="0" smtClean="0"/>
              <a:t>MA=White; MS=Gold</a:t>
            </a:r>
          </a:p>
          <a:p>
            <a:r>
              <a:rPr lang="en-US" dirty="0" smtClean="0"/>
              <a:t>Order online and pick up at Grad Fair</a:t>
            </a:r>
          </a:p>
          <a:p>
            <a:r>
              <a:rPr lang="en-US" dirty="0" smtClean="0"/>
              <a:t>Cost: $98 + tax</a:t>
            </a:r>
          </a:p>
        </p:txBody>
      </p:sp>
      <p:sp>
        <p:nvSpPr>
          <p:cNvPr id="4" name="Content Placeholder 3"/>
          <p:cNvSpPr>
            <a:spLocks noGrp="1"/>
          </p:cNvSpPr>
          <p:nvPr>
            <p:ph sz="half" idx="2"/>
          </p:nvPr>
        </p:nvSpPr>
        <p:spPr/>
        <p:txBody>
          <a:bodyPr/>
          <a:lstStyle/>
          <a:p>
            <a:pPr marL="0" indent="0">
              <a:buNone/>
            </a:pPr>
            <a:r>
              <a:rPr lang="en-US" dirty="0"/>
              <a:t>PhD/</a:t>
            </a:r>
            <a:r>
              <a:rPr lang="en-US" dirty="0" err="1"/>
              <a:t>DBe</a:t>
            </a:r>
            <a:endParaRPr lang="en-US" dirty="0"/>
          </a:p>
          <a:p>
            <a:r>
              <a:rPr lang="en-US" dirty="0"/>
              <a:t>Tam, gown, hood, tassel</a:t>
            </a:r>
          </a:p>
          <a:p>
            <a:r>
              <a:rPr lang="en-US" dirty="0"/>
              <a:t>Rental: $160 + tax</a:t>
            </a:r>
          </a:p>
          <a:p>
            <a:r>
              <a:rPr lang="en-US" dirty="0"/>
              <a:t>Purchase: estimated cost $800</a:t>
            </a:r>
          </a:p>
          <a:p>
            <a:pPr lvl="1"/>
            <a:r>
              <a:rPr lang="en-US" dirty="0"/>
              <a:t>Contact Jostens at </a:t>
            </a:r>
            <a:r>
              <a:rPr lang="en-US" dirty="0" smtClean="0"/>
              <a:t>    630-910-5567</a:t>
            </a:r>
            <a:endParaRPr lang="en-US" dirty="0"/>
          </a:p>
          <a:p>
            <a:endParaRPr lang="en-US" dirty="0"/>
          </a:p>
        </p:txBody>
      </p:sp>
    </p:spTree>
    <p:extLst>
      <p:ext uri="{BB962C8B-B14F-4D97-AF65-F5344CB8AC3E}">
        <p14:creationId xmlns:p14="http://schemas.microsoft.com/office/powerpoint/2010/main" val="2202754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Academic </a:t>
            </a:r>
            <a:r>
              <a:rPr lang="en-US" sz="3600" b="1" dirty="0" smtClean="0"/>
              <a:t>Apparel</a:t>
            </a:r>
            <a:br>
              <a:rPr lang="en-US" sz="3600" b="1" dirty="0" smtClean="0"/>
            </a:br>
            <a:r>
              <a:rPr lang="en-US" sz="3600" b="1" dirty="0" smtClean="0"/>
              <a:t>Key </a:t>
            </a:r>
            <a:r>
              <a:rPr lang="en-US" sz="3600" b="1" dirty="0"/>
              <a:t>Dates</a:t>
            </a:r>
            <a:endParaRPr lang="en-US" sz="3600" dirty="0"/>
          </a:p>
        </p:txBody>
      </p:sp>
      <p:sp>
        <p:nvSpPr>
          <p:cNvPr id="3" name="Content Placeholder 2"/>
          <p:cNvSpPr>
            <a:spLocks noGrp="1"/>
          </p:cNvSpPr>
          <p:nvPr>
            <p:ph sz="half" idx="1"/>
          </p:nvPr>
        </p:nvSpPr>
        <p:spPr/>
        <p:txBody>
          <a:bodyPr/>
          <a:lstStyle/>
          <a:p>
            <a:pPr marL="0" indent="0">
              <a:buNone/>
            </a:pPr>
            <a:r>
              <a:rPr lang="en-US" dirty="0"/>
              <a:t>Masters:</a:t>
            </a:r>
          </a:p>
          <a:p>
            <a:r>
              <a:rPr lang="en-US" dirty="0"/>
              <a:t>February </a:t>
            </a:r>
            <a:r>
              <a:rPr lang="en-US" dirty="0" smtClean="0"/>
              <a:t>22—online pre-order deadline (pick up at Grad Fair) </a:t>
            </a:r>
          </a:p>
          <a:p>
            <a:r>
              <a:rPr lang="en-US" dirty="0" smtClean="0"/>
              <a:t>Grad Fair:</a:t>
            </a:r>
          </a:p>
          <a:p>
            <a:pPr lvl="1"/>
            <a:r>
              <a:rPr lang="en-US" dirty="0" smtClean="0"/>
              <a:t>LSC: April 4; MPR </a:t>
            </a:r>
            <a:r>
              <a:rPr lang="en-US" dirty="0" err="1" smtClean="0"/>
              <a:t>Damen</a:t>
            </a:r>
            <a:r>
              <a:rPr lang="en-US" dirty="0" smtClean="0"/>
              <a:t> Student Center 10am-6pm</a:t>
            </a:r>
          </a:p>
          <a:p>
            <a:pPr lvl="1"/>
            <a:r>
              <a:rPr lang="en-US" dirty="0" smtClean="0"/>
              <a:t>WTC: April 13; </a:t>
            </a:r>
            <a:r>
              <a:rPr lang="en-US" dirty="0" err="1" smtClean="0"/>
              <a:t>Wintrust</a:t>
            </a:r>
            <a:r>
              <a:rPr lang="en-US" dirty="0" smtClean="0"/>
              <a:t> Hall, Schreiber Center 12pm-6pm</a:t>
            </a:r>
            <a:endParaRPr lang="en-US" dirty="0"/>
          </a:p>
          <a:p>
            <a:endParaRPr lang="en-US" dirty="0"/>
          </a:p>
        </p:txBody>
      </p:sp>
      <p:sp>
        <p:nvSpPr>
          <p:cNvPr id="4" name="Content Placeholder 3"/>
          <p:cNvSpPr>
            <a:spLocks noGrp="1"/>
          </p:cNvSpPr>
          <p:nvPr>
            <p:ph sz="half" idx="2"/>
          </p:nvPr>
        </p:nvSpPr>
        <p:spPr/>
        <p:txBody>
          <a:bodyPr/>
          <a:lstStyle/>
          <a:p>
            <a:pPr marL="0" indent="0">
              <a:buNone/>
            </a:pPr>
            <a:r>
              <a:rPr lang="en-US" dirty="0" smtClean="0"/>
              <a:t>Doctoral:</a:t>
            </a:r>
          </a:p>
          <a:p>
            <a:r>
              <a:rPr lang="en-US" dirty="0" smtClean="0"/>
              <a:t>March 23-Rental and purchase deadline</a:t>
            </a:r>
          </a:p>
          <a:p>
            <a:r>
              <a:rPr lang="en-US" dirty="0" smtClean="0"/>
              <a:t>Pick up rental regalia morning of ceremony </a:t>
            </a:r>
            <a:endParaRPr lang="en-US" dirty="0"/>
          </a:p>
        </p:txBody>
      </p:sp>
    </p:spTree>
    <p:extLst>
      <p:ext uri="{BB962C8B-B14F-4D97-AF65-F5344CB8AC3E}">
        <p14:creationId xmlns:p14="http://schemas.microsoft.com/office/powerpoint/2010/main" val="680945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Commencement Program Info</a:t>
            </a:r>
            <a:endParaRPr lang="en-US" b="1" dirty="0"/>
          </a:p>
        </p:txBody>
      </p:sp>
      <p:sp>
        <p:nvSpPr>
          <p:cNvPr id="3" name="Content Placeholder 2"/>
          <p:cNvSpPr>
            <a:spLocks noGrp="1"/>
          </p:cNvSpPr>
          <p:nvPr>
            <p:ph idx="1"/>
          </p:nvPr>
        </p:nvSpPr>
        <p:spPr>
          <a:xfrm>
            <a:off x="457200" y="1295400"/>
            <a:ext cx="8229600" cy="4525963"/>
          </a:xfrm>
        </p:spPr>
        <p:txBody>
          <a:bodyPr>
            <a:normAutofit fontScale="92500" lnSpcReduction="20000"/>
          </a:bodyPr>
          <a:lstStyle/>
          <a:p>
            <a:r>
              <a:rPr lang="en-US" dirty="0" smtClean="0"/>
              <a:t>Diploma Name</a:t>
            </a:r>
          </a:p>
          <a:p>
            <a:pPr lvl="1"/>
            <a:r>
              <a:rPr lang="en-US" dirty="0" smtClean="0"/>
              <a:t>Update in LOCUS</a:t>
            </a:r>
          </a:p>
          <a:p>
            <a:pPr lvl="1"/>
            <a:r>
              <a:rPr lang="en-US" dirty="0" smtClean="0"/>
              <a:t>If there are changes </a:t>
            </a:r>
            <a:r>
              <a:rPr lang="en-US" dirty="0"/>
              <a:t>between </a:t>
            </a:r>
            <a:r>
              <a:rPr lang="en-US" dirty="0" smtClean="0"/>
              <a:t>now until April</a:t>
            </a:r>
          </a:p>
          <a:p>
            <a:pPr lvl="2"/>
            <a:r>
              <a:rPr lang="en-US" dirty="0" smtClean="0"/>
              <a:t>Update in LOCUS</a:t>
            </a:r>
          </a:p>
          <a:p>
            <a:pPr lvl="2"/>
            <a:r>
              <a:rPr lang="en-US" dirty="0" smtClean="0"/>
              <a:t>Contact the Graduate School: </a:t>
            </a:r>
            <a:r>
              <a:rPr lang="en-US" dirty="0" smtClean="0">
                <a:hlinkClick r:id="rId3"/>
              </a:rPr>
              <a:t>egoetz@luc.edu</a:t>
            </a:r>
            <a:r>
              <a:rPr lang="en-US" dirty="0" smtClean="0"/>
              <a:t>. </a:t>
            </a:r>
            <a:endParaRPr lang="en-US" dirty="0"/>
          </a:p>
          <a:p>
            <a:r>
              <a:rPr lang="en-US" dirty="0" smtClean="0"/>
              <a:t>Dissertation/Thesis Title</a:t>
            </a:r>
          </a:p>
          <a:p>
            <a:pPr lvl="1"/>
            <a:r>
              <a:rPr lang="en-US" dirty="0" smtClean="0"/>
              <a:t>Updates sent before March 15</a:t>
            </a:r>
          </a:p>
          <a:p>
            <a:pPr lvl="2"/>
            <a:r>
              <a:rPr lang="en-US" dirty="0" smtClean="0">
                <a:hlinkClick r:id="rId3"/>
              </a:rPr>
              <a:t>egoetz@luc.edu</a:t>
            </a:r>
            <a:r>
              <a:rPr lang="en-US" dirty="0" smtClean="0"/>
              <a:t>. </a:t>
            </a:r>
          </a:p>
          <a:p>
            <a:r>
              <a:rPr lang="en-US" dirty="0" smtClean="0"/>
              <a:t>Previous Degrees</a:t>
            </a:r>
          </a:p>
          <a:p>
            <a:r>
              <a:rPr lang="en-US" dirty="0" smtClean="0"/>
              <a:t>Director (if applicable)</a:t>
            </a:r>
          </a:p>
          <a:p>
            <a:r>
              <a:rPr lang="en-US" dirty="0" smtClean="0"/>
              <a:t>Degree Program</a:t>
            </a:r>
          </a:p>
        </p:txBody>
      </p:sp>
    </p:spTree>
    <p:extLst>
      <p:ext uri="{BB962C8B-B14F-4D97-AF65-F5344CB8AC3E}">
        <p14:creationId xmlns:p14="http://schemas.microsoft.com/office/powerpoint/2010/main" val="2991719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Additional Commencement Ceremony Information</a:t>
            </a:r>
            <a:endParaRPr lang="en-US" b="1" dirty="0"/>
          </a:p>
        </p:txBody>
      </p:sp>
      <p:sp>
        <p:nvSpPr>
          <p:cNvPr id="3" name="Content Placeholder 2"/>
          <p:cNvSpPr>
            <a:spLocks noGrp="1"/>
          </p:cNvSpPr>
          <p:nvPr>
            <p:ph idx="1"/>
          </p:nvPr>
        </p:nvSpPr>
        <p:spPr>
          <a:xfrm>
            <a:off x="381000" y="1752600"/>
            <a:ext cx="8229600" cy="4525963"/>
          </a:xfrm>
        </p:spPr>
        <p:txBody>
          <a:bodyPr>
            <a:normAutofit/>
          </a:bodyPr>
          <a:lstStyle/>
          <a:p>
            <a:r>
              <a:rPr lang="en-US" dirty="0" smtClean="0"/>
              <a:t>NO TICKETS REQUIRED</a:t>
            </a:r>
          </a:p>
          <a:p>
            <a:r>
              <a:rPr lang="en-US" dirty="0" smtClean="0"/>
              <a:t>Check your email for follow up instructions</a:t>
            </a:r>
          </a:p>
          <a:p>
            <a:pPr lvl="1"/>
            <a:r>
              <a:rPr lang="en-US" dirty="0" smtClean="0"/>
              <a:t>Dissertation summary (10 words or less)</a:t>
            </a:r>
          </a:p>
          <a:p>
            <a:r>
              <a:rPr lang="en-US" dirty="0" smtClean="0"/>
              <a:t>Student Commencement Speaker</a:t>
            </a:r>
          </a:p>
          <a:p>
            <a:r>
              <a:rPr lang="en-US" dirty="0" smtClean="0"/>
              <a:t>Receptions</a:t>
            </a:r>
          </a:p>
          <a:p>
            <a:pPr lvl="1"/>
            <a:r>
              <a:rPr lang="en-US" dirty="0" smtClean="0"/>
              <a:t>The Graduate School</a:t>
            </a:r>
          </a:p>
          <a:p>
            <a:pPr lvl="2"/>
            <a:r>
              <a:rPr lang="en-US" dirty="0" smtClean="0"/>
              <a:t>Monday, May 7; 6-8 pm; IC 4</a:t>
            </a:r>
            <a:r>
              <a:rPr lang="en-US" baseline="30000" dirty="0" smtClean="0"/>
              <a:t>th</a:t>
            </a:r>
            <a:r>
              <a:rPr lang="en-US" dirty="0" smtClean="0"/>
              <a:t> Floor</a:t>
            </a:r>
            <a:endParaRPr lang="en-US" dirty="0"/>
          </a:p>
          <a:p>
            <a:pPr lvl="1"/>
            <a:r>
              <a:rPr lang="en-US" dirty="0" smtClean="0"/>
              <a:t>The University</a:t>
            </a:r>
          </a:p>
        </p:txBody>
      </p:sp>
    </p:spTree>
    <p:extLst>
      <p:ext uri="{BB962C8B-B14F-4D97-AF65-F5344CB8AC3E}">
        <p14:creationId xmlns:p14="http://schemas.microsoft.com/office/powerpoint/2010/main" val="753171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Summary</a:t>
            </a:r>
            <a:endParaRPr lang="en-US" b="1" dirty="0"/>
          </a:p>
        </p:txBody>
      </p:sp>
      <p:sp>
        <p:nvSpPr>
          <p:cNvPr id="3" name="Content Placeholder 2"/>
          <p:cNvSpPr>
            <a:spLocks noGrp="1"/>
          </p:cNvSpPr>
          <p:nvPr>
            <p:ph idx="1"/>
          </p:nvPr>
        </p:nvSpPr>
        <p:spPr/>
        <p:txBody>
          <a:bodyPr/>
          <a:lstStyle/>
          <a:p>
            <a:r>
              <a:rPr lang="en-US" dirty="0" smtClean="0"/>
              <a:t>Register for Graduation/Degree Conferral</a:t>
            </a:r>
          </a:p>
          <a:p>
            <a:r>
              <a:rPr lang="en-US" dirty="0" smtClean="0"/>
              <a:t>Finish Program Requirements</a:t>
            </a:r>
          </a:p>
          <a:p>
            <a:r>
              <a:rPr lang="en-US" dirty="0" smtClean="0"/>
              <a:t>Formatting: Thesis/Dissertation (if applicable)</a:t>
            </a:r>
          </a:p>
          <a:p>
            <a:r>
              <a:rPr lang="en-US" dirty="0" smtClean="0"/>
              <a:t>Final Electronic Copy</a:t>
            </a:r>
          </a:p>
          <a:p>
            <a:r>
              <a:rPr lang="en-US" dirty="0" smtClean="0"/>
              <a:t>Register for the Commencement Ceremony</a:t>
            </a:r>
          </a:p>
          <a:p>
            <a:r>
              <a:rPr lang="en-US" dirty="0">
                <a:hlinkClick r:id="rId3"/>
              </a:rPr>
              <a:t>http://www.luc.edu/gradschool/graduation/</a:t>
            </a:r>
            <a:endParaRPr lang="en-US" dirty="0" smtClean="0"/>
          </a:p>
          <a:p>
            <a:endParaRPr lang="en-US" dirty="0"/>
          </a:p>
        </p:txBody>
      </p:sp>
    </p:spTree>
    <p:extLst>
      <p:ext uri="{BB962C8B-B14F-4D97-AF65-F5344CB8AC3E}">
        <p14:creationId xmlns:p14="http://schemas.microsoft.com/office/powerpoint/2010/main" val="1862172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772400" cy="1470025"/>
          </a:xfrm>
        </p:spPr>
        <p:txBody>
          <a:bodyPr/>
          <a:lstStyle/>
          <a:p>
            <a:r>
              <a:rPr lang="en-US" b="1" dirty="0" smtClean="0"/>
              <a:t>Q &amp; A</a:t>
            </a:r>
            <a:endParaRPr lang="en-US" b="1" dirty="0"/>
          </a:p>
        </p:txBody>
      </p:sp>
    </p:spTree>
    <p:extLst>
      <p:ext uri="{BB962C8B-B14F-4D97-AF65-F5344CB8AC3E}">
        <p14:creationId xmlns:p14="http://schemas.microsoft.com/office/powerpoint/2010/main" val="113863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Key Terms</a:t>
            </a:r>
          </a:p>
          <a:p>
            <a:pPr marL="514350" indent="-514350">
              <a:buFont typeface="+mj-lt"/>
              <a:buAutoNum type="arabicPeriod"/>
            </a:pPr>
            <a:r>
              <a:rPr lang="en-US" dirty="0" smtClean="0"/>
              <a:t>Degree Conferral</a:t>
            </a:r>
          </a:p>
          <a:p>
            <a:pPr marL="857250" lvl="1" indent="-457200"/>
            <a:r>
              <a:rPr lang="en-US" dirty="0" smtClean="0"/>
              <a:t>Applying for graduation, degree requirements </a:t>
            </a:r>
          </a:p>
          <a:p>
            <a:pPr marL="514350" indent="-514350">
              <a:buFont typeface="+mj-lt"/>
              <a:buAutoNum type="arabicPeriod"/>
            </a:pPr>
            <a:r>
              <a:rPr lang="en-US" dirty="0" smtClean="0"/>
              <a:t>Commencement </a:t>
            </a:r>
          </a:p>
          <a:p>
            <a:pPr lvl="1"/>
            <a:r>
              <a:rPr lang="en-US" dirty="0" smtClean="0"/>
              <a:t>Eligibility to attend</a:t>
            </a:r>
          </a:p>
          <a:p>
            <a:pPr lvl="1"/>
            <a:r>
              <a:rPr lang="en-US" dirty="0" smtClean="0"/>
              <a:t>Registering</a:t>
            </a:r>
          </a:p>
          <a:p>
            <a:pPr lvl="1"/>
            <a:r>
              <a:rPr lang="en-US" dirty="0" smtClean="0"/>
              <a:t>Academic Apparel </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79869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Contact Info</a:t>
            </a:r>
            <a:endParaRPr lang="en-US" dirty="0"/>
          </a:p>
        </p:txBody>
      </p:sp>
      <p:sp>
        <p:nvSpPr>
          <p:cNvPr id="7" name="Content Placeholder 6"/>
          <p:cNvSpPr>
            <a:spLocks noGrp="1"/>
          </p:cNvSpPr>
          <p:nvPr>
            <p:ph idx="1"/>
          </p:nvPr>
        </p:nvSpPr>
        <p:spPr/>
        <p:txBody>
          <a:bodyPr/>
          <a:lstStyle/>
          <a:p>
            <a:pPr marL="457200" lvl="1" indent="0">
              <a:buNone/>
            </a:pPr>
            <a:r>
              <a:rPr lang="en-US" dirty="0" smtClean="0"/>
              <a:t>The Graduate Schoo</a:t>
            </a:r>
            <a:r>
              <a:rPr lang="en-US" dirty="0"/>
              <a:t>l</a:t>
            </a:r>
            <a:r>
              <a:rPr lang="en-US" dirty="0" smtClean="0"/>
              <a:t>:</a:t>
            </a:r>
          </a:p>
          <a:p>
            <a:pPr lvl="1"/>
            <a:r>
              <a:rPr lang="en-US" dirty="0" smtClean="0"/>
              <a:t>Elaine Goetz: </a:t>
            </a:r>
            <a:r>
              <a:rPr lang="en-US" dirty="0" smtClean="0">
                <a:hlinkClick r:id="rId3"/>
              </a:rPr>
              <a:t>egoetz@luc.edu</a:t>
            </a:r>
            <a:r>
              <a:rPr lang="en-US" dirty="0" smtClean="0"/>
              <a:t>; 773-508-8945</a:t>
            </a:r>
          </a:p>
          <a:p>
            <a:pPr marL="457200" lvl="1" indent="0">
              <a:buNone/>
            </a:pPr>
            <a:endParaRPr lang="en-US" dirty="0" smtClean="0"/>
          </a:p>
          <a:p>
            <a:pPr marL="457200" lvl="1" indent="0">
              <a:buNone/>
            </a:pPr>
            <a:r>
              <a:rPr lang="en-US" dirty="0" smtClean="0"/>
              <a:t>Special Events:</a:t>
            </a:r>
          </a:p>
          <a:p>
            <a:pPr lvl="1"/>
            <a:r>
              <a:rPr lang="en-US" dirty="0" smtClean="0"/>
              <a:t>commencement@luc.edu</a:t>
            </a:r>
          </a:p>
          <a:p>
            <a:endParaRPr lang="en-US" dirty="0"/>
          </a:p>
          <a:p>
            <a:endParaRPr lang="en-US" dirty="0"/>
          </a:p>
        </p:txBody>
      </p:sp>
    </p:spTree>
    <p:extLst>
      <p:ext uri="{BB962C8B-B14F-4D97-AF65-F5344CB8AC3E}">
        <p14:creationId xmlns:p14="http://schemas.microsoft.com/office/powerpoint/2010/main" val="626639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905000"/>
          </a:xfrm>
        </p:spPr>
        <p:txBody>
          <a:bodyPr/>
          <a:lstStyle/>
          <a:p>
            <a:pPr>
              <a:spcAft>
                <a:spcPts val="600"/>
              </a:spcAft>
            </a:pPr>
            <a:r>
              <a:rPr lang="en-US" sz="4000" b="1" dirty="0" smtClean="0"/>
              <a:t>Key Terms</a:t>
            </a:r>
            <a:r>
              <a:rPr lang="en-US" b="1" dirty="0" smtClean="0"/>
              <a:t/>
            </a:r>
            <a:br>
              <a:rPr lang="en-US" b="1" dirty="0" smtClean="0"/>
            </a:br>
            <a:r>
              <a:rPr lang="en-US" sz="2800" dirty="0" smtClean="0"/>
              <a:t>Graduation=Degree Conferral</a:t>
            </a:r>
            <a:br>
              <a:rPr lang="en-US" sz="2800" dirty="0" smtClean="0"/>
            </a:br>
            <a:r>
              <a:rPr lang="en-US" sz="2800" dirty="0" smtClean="0"/>
              <a:t>Commencement=Ceremony</a:t>
            </a:r>
            <a:endParaRPr lang="en-US" sz="3200" dirty="0"/>
          </a:p>
        </p:txBody>
      </p:sp>
      <p:sp>
        <p:nvSpPr>
          <p:cNvPr id="3" name="Content Placeholder 2"/>
          <p:cNvSpPr>
            <a:spLocks noGrp="1"/>
          </p:cNvSpPr>
          <p:nvPr>
            <p:ph sz="half" idx="1"/>
          </p:nvPr>
        </p:nvSpPr>
        <p:spPr>
          <a:xfrm>
            <a:off x="304800" y="1981200"/>
            <a:ext cx="4191000" cy="4525963"/>
          </a:xfrm>
        </p:spPr>
        <p:txBody>
          <a:bodyPr/>
          <a:lstStyle/>
          <a:p>
            <a:r>
              <a:rPr lang="en-US" dirty="0" smtClean="0"/>
              <a:t>Graduation</a:t>
            </a:r>
          </a:p>
          <a:p>
            <a:r>
              <a:rPr lang="en-US" dirty="0" smtClean="0"/>
              <a:t>Degree Conferral</a:t>
            </a:r>
          </a:p>
          <a:p>
            <a:r>
              <a:rPr lang="en-US" dirty="0" smtClean="0"/>
              <a:t>Applying for Graduation</a:t>
            </a:r>
          </a:p>
          <a:p>
            <a:r>
              <a:rPr lang="en-US" dirty="0" smtClean="0"/>
              <a:t>Degree Requirements </a:t>
            </a:r>
          </a:p>
          <a:p>
            <a:r>
              <a:rPr lang="en-US" dirty="0" smtClean="0"/>
              <a:t>Commencement</a:t>
            </a:r>
            <a:endParaRPr lang="en-US" dirty="0"/>
          </a:p>
        </p:txBody>
      </p:sp>
      <p:sp>
        <p:nvSpPr>
          <p:cNvPr id="4" name="Content Placeholder 3"/>
          <p:cNvSpPr>
            <a:spLocks noGrp="1"/>
          </p:cNvSpPr>
          <p:nvPr>
            <p:ph sz="half" idx="2"/>
          </p:nvPr>
        </p:nvSpPr>
        <p:spPr>
          <a:xfrm>
            <a:off x="4724400" y="1981199"/>
            <a:ext cx="4381500" cy="4525963"/>
          </a:xfrm>
        </p:spPr>
        <p:txBody>
          <a:bodyPr/>
          <a:lstStyle/>
          <a:p>
            <a:r>
              <a:rPr lang="en-US" dirty="0" smtClean="0"/>
              <a:t>Certification letter</a:t>
            </a:r>
          </a:p>
          <a:p>
            <a:r>
              <a:rPr lang="en-US" dirty="0" smtClean="0"/>
              <a:t>Diploma</a:t>
            </a:r>
          </a:p>
          <a:p>
            <a:r>
              <a:rPr lang="en-US" dirty="0" smtClean="0"/>
              <a:t>Commencement Bulletin</a:t>
            </a:r>
          </a:p>
          <a:p>
            <a:r>
              <a:rPr lang="en-US" dirty="0" smtClean="0"/>
              <a:t>Academic Apparel/Regalia</a:t>
            </a:r>
            <a:endParaRPr lang="en-US" dirty="0"/>
          </a:p>
        </p:txBody>
      </p:sp>
    </p:spTree>
    <p:extLst>
      <p:ext uri="{BB962C8B-B14F-4D97-AF65-F5344CB8AC3E}">
        <p14:creationId xmlns:p14="http://schemas.microsoft.com/office/powerpoint/2010/main" val="1613284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smtClean="0"/>
              <a:t>Preparing for Graduation/Degree Conferral</a:t>
            </a:r>
            <a:endParaRPr lang="en-US" b="1" dirty="0"/>
          </a:p>
        </p:txBody>
      </p:sp>
      <p:sp>
        <p:nvSpPr>
          <p:cNvPr id="5" name="Content Placeholder 4"/>
          <p:cNvSpPr>
            <a:spLocks noGrp="1"/>
          </p:cNvSpPr>
          <p:nvPr>
            <p:ph idx="1"/>
          </p:nvPr>
        </p:nvSpPr>
        <p:spPr>
          <a:xfrm>
            <a:off x="152400" y="1219200"/>
            <a:ext cx="8534400" cy="5181600"/>
          </a:xfrm>
        </p:spPr>
        <p:txBody>
          <a:bodyPr>
            <a:normAutofit fontScale="77500" lnSpcReduction="20000"/>
          </a:bodyPr>
          <a:lstStyle/>
          <a:p>
            <a:endParaRPr lang="en-US" dirty="0" smtClean="0"/>
          </a:p>
          <a:p>
            <a:r>
              <a:rPr lang="en-US" dirty="0" smtClean="0"/>
              <a:t>Apply to Graduate in LOCUS</a:t>
            </a:r>
          </a:p>
          <a:p>
            <a:endParaRPr lang="en-US" dirty="0"/>
          </a:p>
          <a:p>
            <a:endParaRPr lang="en-US" dirty="0" smtClean="0"/>
          </a:p>
          <a:p>
            <a:pPr lvl="1"/>
            <a:endParaRPr lang="en-US" dirty="0" smtClean="0"/>
          </a:p>
          <a:p>
            <a:endParaRPr lang="en-US" dirty="0" smtClean="0"/>
          </a:p>
          <a:p>
            <a:endParaRPr lang="en-US" dirty="0"/>
          </a:p>
          <a:p>
            <a:r>
              <a:rPr lang="en-US" dirty="0" smtClean="0"/>
              <a:t>Note:</a:t>
            </a:r>
          </a:p>
          <a:p>
            <a:pPr lvl="1">
              <a:lnSpc>
                <a:spcPct val="120000"/>
              </a:lnSpc>
            </a:pPr>
            <a:r>
              <a:rPr lang="en-US" dirty="0" smtClean="0"/>
              <a:t>If you need a certification letter for employer, contact Dr. Horowitz</a:t>
            </a:r>
          </a:p>
          <a:p>
            <a:pPr lvl="1">
              <a:lnSpc>
                <a:spcPct val="120000"/>
              </a:lnSpc>
            </a:pPr>
            <a:r>
              <a:rPr lang="en-US" dirty="0" smtClean="0"/>
              <a:t>If denied graduation, you must reapply per the instructions sent in your denial letter.</a:t>
            </a:r>
          </a:p>
          <a:p>
            <a:pPr lvl="1">
              <a:lnSpc>
                <a:spcPct val="120000"/>
              </a:lnSpc>
            </a:pPr>
            <a:r>
              <a:rPr lang="en-US" b="1" dirty="0" smtClean="0"/>
              <a:t>Applying for graduation does not register you for the commencement ceremony.</a:t>
            </a:r>
          </a:p>
          <a:p>
            <a:pPr lvl="1"/>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1018512029"/>
              </p:ext>
            </p:extLst>
          </p:nvPr>
        </p:nvGraphicFramePr>
        <p:xfrm>
          <a:off x="152401" y="2362200"/>
          <a:ext cx="8762999" cy="1295400"/>
        </p:xfrm>
        <a:graphic>
          <a:graphicData uri="http://schemas.openxmlformats.org/drawingml/2006/table">
            <a:tbl>
              <a:tblPr firstRow="1" bandRow="1">
                <a:tableStyleId>{5C22544A-7EE6-4342-B048-85BDC9FD1C3A}</a:tableStyleId>
              </a:tblPr>
              <a:tblGrid>
                <a:gridCol w="2251046">
                  <a:extLst>
                    <a:ext uri="{9D8B030D-6E8A-4147-A177-3AD203B41FA5}">
                      <a16:colId xmlns:a16="http://schemas.microsoft.com/office/drawing/2014/main" xmlns="" val="20000"/>
                    </a:ext>
                  </a:extLst>
                </a:gridCol>
                <a:gridCol w="2170651">
                  <a:extLst>
                    <a:ext uri="{9D8B030D-6E8A-4147-A177-3AD203B41FA5}">
                      <a16:colId xmlns:a16="http://schemas.microsoft.com/office/drawing/2014/main" xmlns="" val="20001"/>
                    </a:ext>
                  </a:extLst>
                </a:gridCol>
                <a:gridCol w="2170651">
                  <a:extLst>
                    <a:ext uri="{9D8B030D-6E8A-4147-A177-3AD203B41FA5}">
                      <a16:colId xmlns:a16="http://schemas.microsoft.com/office/drawing/2014/main" xmlns="" val="20002"/>
                    </a:ext>
                  </a:extLst>
                </a:gridCol>
                <a:gridCol w="2170651">
                  <a:extLst>
                    <a:ext uri="{9D8B030D-6E8A-4147-A177-3AD203B41FA5}">
                      <a16:colId xmlns:a16="http://schemas.microsoft.com/office/drawing/2014/main" xmlns="" val="20003"/>
                    </a:ext>
                  </a:extLst>
                </a:gridCol>
              </a:tblGrid>
              <a:tr h="647700">
                <a:tc>
                  <a:txBody>
                    <a:bodyPr/>
                    <a:lstStyle/>
                    <a:p>
                      <a:r>
                        <a:rPr lang="en-US" sz="2000" dirty="0" smtClean="0">
                          <a:solidFill>
                            <a:schemeClr val="tx1"/>
                          </a:solidFill>
                        </a:rPr>
                        <a:t>Conferral</a:t>
                      </a:r>
                      <a:r>
                        <a:rPr lang="en-US" sz="2000" baseline="0" dirty="0" smtClean="0">
                          <a:solidFill>
                            <a:schemeClr val="tx1"/>
                          </a:solidFill>
                        </a:rPr>
                        <a:t> Term:</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rPr>
                        <a:t>Fall (December)</a:t>
                      </a:r>
                      <a:r>
                        <a:rPr lang="en-US" sz="2000" baseline="0" dirty="0" smtClean="0">
                          <a:solidFill>
                            <a:schemeClr val="tx1"/>
                          </a:solidFill>
                        </a:rPr>
                        <a:t>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rPr>
                        <a:t>Spring (May)</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rPr>
                        <a:t>Summer</a:t>
                      </a:r>
                      <a:r>
                        <a:rPr lang="en-US" sz="2000" baseline="0" dirty="0" smtClean="0">
                          <a:solidFill>
                            <a:schemeClr val="tx1"/>
                          </a:solidFill>
                        </a:rPr>
                        <a:t> (August)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647700">
                <a:tc>
                  <a:txBody>
                    <a:bodyPr/>
                    <a:lstStyle/>
                    <a:p>
                      <a:r>
                        <a:rPr lang="en-US" sz="2000" dirty="0" smtClean="0">
                          <a:solidFill>
                            <a:schemeClr val="tx1"/>
                          </a:solidFill>
                        </a:rPr>
                        <a:t>Deadline to apply:</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rPr>
                        <a:t>August 1</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rPr>
                        <a:t>December 1</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rPr>
                        <a:t>February</a:t>
                      </a:r>
                      <a:r>
                        <a:rPr lang="en-US" sz="2000" baseline="0" dirty="0" smtClean="0">
                          <a:solidFill>
                            <a:schemeClr val="tx1"/>
                          </a:solidFill>
                        </a:rPr>
                        <a: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004518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Graduation/Degree Conferral Checklist</a:t>
            </a:r>
            <a:endParaRPr lang="en-US" b="1" dirty="0"/>
          </a:p>
        </p:txBody>
      </p:sp>
      <p:sp>
        <p:nvSpPr>
          <p:cNvPr id="3" name="Content Placeholder 2"/>
          <p:cNvSpPr>
            <a:spLocks noGrp="1"/>
          </p:cNvSpPr>
          <p:nvPr>
            <p:ph idx="1"/>
          </p:nvPr>
        </p:nvSpPr>
        <p:spPr>
          <a:xfrm>
            <a:off x="457200" y="1295400"/>
            <a:ext cx="8477250" cy="4724400"/>
          </a:xfrm>
        </p:spPr>
        <p:txBody>
          <a:bodyPr>
            <a:normAutofit/>
          </a:bodyPr>
          <a:lstStyle/>
          <a:p>
            <a:endParaRPr lang="en-US" dirty="0" smtClean="0"/>
          </a:p>
          <a:p>
            <a:r>
              <a:rPr lang="en-US" dirty="0" smtClean="0"/>
              <a:t>Check in with your Graduate Program Director (GPD) </a:t>
            </a:r>
          </a:p>
          <a:p>
            <a:r>
              <a:rPr lang="en-US" dirty="0" smtClean="0"/>
              <a:t>Degree Program Requirements </a:t>
            </a:r>
            <a:r>
              <a:rPr lang="en-US" i="1" dirty="0" smtClean="0"/>
              <a:t>(classes, comprehensive exams, research tools, etc.)</a:t>
            </a:r>
          </a:p>
          <a:p>
            <a:r>
              <a:rPr lang="en-US" dirty="0" smtClean="0"/>
              <a:t>Graduate School Requirements </a:t>
            </a:r>
            <a:r>
              <a:rPr lang="en-US" i="1" dirty="0" smtClean="0"/>
              <a:t>(Thesis, Dissertation, RCRS, etc.)</a:t>
            </a:r>
          </a:p>
        </p:txBody>
      </p:sp>
    </p:spTree>
    <p:extLst>
      <p:ext uri="{BB962C8B-B14F-4D97-AF65-F5344CB8AC3E}">
        <p14:creationId xmlns:p14="http://schemas.microsoft.com/office/powerpoint/2010/main" val="717332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Degree Conferral: Thesis/Dissertation Requirements</a:t>
            </a:r>
            <a:endParaRPr lang="en-US" b="1" dirty="0"/>
          </a:p>
        </p:txBody>
      </p:sp>
      <p:sp>
        <p:nvSpPr>
          <p:cNvPr id="3" name="Content Placeholder 2"/>
          <p:cNvSpPr>
            <a:spLocks noGrp="1"/>
          </p:cNvSpPr>
          <p:nvPr>
            <p:ph idx="1"/>
          </p:nvPr>
        </p:nvSpPr>
        <p:spPr>
          <a:xfrm>
            <a:off x="228600" y="1600200"/>
            <a:ext cx="8763000" cy="4876800"/>
          </a:xfrm>
        </p:spPr>
        <p:txBody>
          <a:bodyPr>
            <a:normAutofit/>
          </a:bodyPr>
          <a:lstStyle/>
          <a:p>
            <a:pPr marL="342900" lvl="1" indent="-342900">
              <a:buFontTx/>
              <a:buChar char="•"/>
            </a:pPr>
            <a:r>
              <a:rPr lang="en-US" dirty="0" smtClean="0"/>
              <a:t>RCRS: Responsible Conduct in Research and Scholarship </a:t>
            </a:r>
            <a:r>
              <a:rPr lang="en-US" sz="2200" dirty="0"/>
              <a:t>(http://www.luc.edu/ors/RCRHome.shtml</a:t>
            </a:r>
            <a:r>
              <a:rPr lang="en-US" sz="2200" dirty="0" smtClean="0"/>
              <a:t>)</a:t>
            </a:r>
            <a:endParaRPr lang="en-US" dirty="0" smtClean="0"/>
          </a:p>
          <a:p>
            <a:r>
              <a:rPr lang="en-US" dirty="0" smtClean="0"/>
              <a:t>Supporting </a:t>
            </a:r>
            <a:r>
              <a:rPr lang="en-US" dirty="0"/>
              <a:t>documents completed in GSPS (committee, proposal)</a:t>
            </a:r>
          </a:p>
          <a:p>
            <a:r>
              <a:rPr lang="en-US" dirty="0" smtClean="0"/>
              <a:t>Defend </a:t>
            </a:r>
            <a:r>
              <a:rPr lang="en-US" dirty="0"/>
              <a:t>(before </a:t>
            </a:r>
            <a:r>
              <a:rPr lang="en-US" dirty="0" smtClean="0"/>
              <a:t>submitting final copy)</a:t>
            </a:r>
            <a:endParaRPr lang="en-US" dirty="0"/>
          </a:p>
          <a:p>
            <a:pPr marL="342900" lvl="1" indent="-342900">
              <a:buFontTx/>
              <a:buChar char="•"/>
            </a:pPr>
            <a:r>
              <a:rPr lang="en-US" sz="3200" dirty="0" smtClean="0"/>
              <a:t>Format Check</a:t>
            </a:r>
            <a:r>
              <a:rPr lang="en-US" dirty="0" smtClean="0"/>
              <a:t> </a:t>
            </a:r>
            <a:r>
              <a:rPr lang="en-US" sz="2200" dirty="0"/>
              <a:t>(http://www.luc.edu/gradschool/formatting.shtml</a:t>
            </a:r>
            <a:r>
              <a:rPr lang="en-US" sz="2200" dirty="0" smtClean="0"/>
              <a:t>)</a:t>
            </a:r>
            <a:endParaRPr lang="en-US" dirty="0" smtClean="0"/>
          </a:p>
          <a:p>
            <a:r>
              <a:rPr lang="en-US" dirty="0" smtClean="0"/>
              <a:t>Final Electronic Copy</a:t>
            </a:r>
            <a:endParaRPr lang="en-US" dirty="0"/>
          </a:p>
        </p:txBody>
      </p:sp>
    </p:spTree>
    <p:extLst>
      <p:ext uri="{BB962C8B-B14F-4D97-AF65-F5344CB8AC3E}">
        <p14:creationId xmlns:p14="http://schemas.microsoft.com/office/powerpoint/2010/main" val="1643930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Preparing for Commencement</a:t>
            </a:r>
            <a:endParaRPr lang="en-US" b="1" dirty="0"/>
          </a:p>
        </p:txBody>
      </p:sp>
      <p:sp>
        <p:nvSpPr>
          <p:cNvPr id="3" name="Content Placeholder 2"/>
          <p:cNvSpPr>
            <a:spLocks noGrp="1"/>
          </p:cNvSpPr>
          <p:nvPr>
            <p:ph idx="1"/>
          </p:nvPr>
        </p:nvSpPr>
        <p:spPr>
          <a:xfrm>
            <a:off x="0" y="1143000"/>
            <a:ext cx="8915400" cy="5410200"/>
          </a:xfrm>
        </p:spPr>
        <p:txBody>
          <a:bodyPr>
            <a:normAutofit/>
          </a:bodyPr>
          <a:lstStyle/>
          <a:p>
            <a:r>
              <a:rPr lang="en-US" dirty="0" smtClean="0"/>
              <a:t>Only one commencement ceremony per year in May</a:t>
            </a:r>
          </a:p>
          <a:p>
            <a:pPr lvl="1"/>
            <a:r>
              <a:rPr lang="en-US" b="1" dirty="0" smtClean="0"/>
              <a:t>Tuesday, May </a:t>
            </a:r>
            <a:r>
              <a:rPr lang="en-US" b="1" dirty="0"/>
              <a:t>8</a:t>
            </a:r>
            <a:r>
              <a:rPr lang="en-US" b="1" dirty="0" smtClean="0"/>
              <a:t>, 2018 at 3pm</a:t>
            </a:r>
          </a:p>
          <a:p>
            <a:r>
              <a:rPr lang="en-US" dirty="0" smtClean="0"/>
              <a:t>Eligibility to participate in the ceremony:</a:t>
            </a:r>
          </a:p>
          <a:p>
            <a:pPr lvl="1"/>
            <a:r>
              <a:rPr lang="en-US" dirty="0" smtClean="0"/>
              <a:t>December 2017</a:t>
            </a:r>
          </a:p>
          <a:p>
            <a:pPr lvl="2"/>
            <a:r>
              <a:rPr lang="en-US" dirty="0" smtClean="0"/>
              <a:t>Degree conferred</a:t>
            </a:r>
          </a:p>
          <a:p>
            <a:pPr lvl="1"/>
            <a:r>
              <a:rPr lang="en-US" dirty="0" smtClean="0"/>
              <a:t>May 2018</a:t>
            </a:r>
          </a:p>
          <a:p>
            <a:pPr lvl="2"/>
            <a:r>
              <a:rPr lang="en-US" dirty="0" smtClean="0"/>
              <a:t>All degree requirements are complete at end of term</a:t>
            </a:r>
          </a:p>
          <a:p>
            <a:pPr lvl="2"/>
            <a:r>
              <a:rPr lang="en-US" dirty="0" smtClean="0"/>
              <a:t>PhD </a:t>
            </a:r>
            <a:r>
              <a:rPr lang="en-US" dirty="0"/>
              <a:t>students: </a:t>
            </a:r>
            <a:r>
              <a:rPr lang="en-US" dirty="0" smtClean="0"/>
              <a:t>Dissertation is completed.</a:t>
            </a:r>
          </a:p>
          <a:p>
            <a:pPr lvl="2"/>
            <a:r>
              <a:rPr lang="en-US" dirty="0"/>
              <a:t>Master's students: </a:t>
            </a:r>
            <a:r>
              <a:rPr lang="en-US" dirty="0" smtClean="0"/>
              <a:t>Thesis is defended (if applicable),         final copy turned in.</a:t>
            </a:r>
          </a:p>
        </p:txBody>
      </p:sp>
    </p:spTree>
    <p:extLst>
      <p:ext uri="{BB962C8B-B14F-4D97-AF65-F5344CB8AC3E}">
        <p14:creationId xmlns:p14="http://schemas.microsoft.com/office/powerpoint/2010/main" val="2975064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August </a:t>
            </a:r>
            <a:r>
              <a:rPr lang="en-US" b="1" dirty="0" smtClean="0"/>
              <a:t>2018 Degree Conferral: </a:t>
            </a:r>
            <a:br>
              <a:rPr lang="en-US" b="1" dirty="0" smtClean="0"/>
            </a:br>
            <a:r>
              <a:rPr lang="en-US" sz="3100" b="1" dirty="0" smtClean="0"/>
              <a:t>Can I walk in the May Ceremony?</a:t>
            </a:r>
            <a:endParaRPr lang="en-US" b="1" dirty="0"/>
          </a:p>
        </p:txBody>
      </p:sp>
      <p:sp>
        <p:nvSpPr>
          <p:cNvPr id="3" name="Content Placeholder 2"/>
          <p:cNvSpPr>
            <a:spLocks noGrp="1"/>
          </p:cNvSpPr>
          <p:nvPr>
            <p:ph sz="half" idx="1"/>
          </p:nvPr>
        </p:nvSpPr>
        <p:spPr>
          <a:xfrm>
            <a:off x="152400" y="1600200"/>
            <a:ext cx="4495800" cy="4525963"/>
          </a:xfrm>
          <a:solidFill>
            <a:srgbClr val="FFFFFF">
              <a:alpha val="74902"/>
            </a:srgbClr>
          </a:solidFill>
        </p:spPr>
        <p:txBody>
          <a:bodyPr>
            <a:normAutofit lnSpcReduction="10000"/>
          </a:bodyPr>
          <a:lstStyle/>
          <a:p>
            <a:pPr marL="0" indent="0" algn="ctr">
              <a:buNone/>
            </a:pPr>
            <a:r>
              <a:rPr lang="en-US" u="sng" dirty="0"/>
              <a:t>Master's students</a:t>
            </a:r>
          </a:p>
          <a:p>
            <a:r>
              <a:rPr lang="en-US" dirty="0"/>
              <a:t>Only one (1) remaining requirement (e.g., one course, comprehensive examinations, a project, or a thesis) and </a:t>
            </a:r>
            <a:r>
              <a:rPr lang="en-US" dirty="0" smtClean="0"/>
              <a:t>complete </a:t>
            </a:r>
            <a:r>
              <a:rPr lang="en-US" dirty="0"/>
              <a:t>this requirement during summer 2018. </a:t>
            </a:r>
          </a:p>
          <a:p>
            <a:r>
              <a:rPr lang="en-US" dirty="0"/>
              <a:t>Thesis: approved thesis proposal on file by April 1</a:t>
            </a:r>
          </a:p>
        </p:txBody>
      </p:sp>
      <p:sp>
        <p:nvSpPr>
          <p:cNvPr id="4" name="Content Placeholder 3"/>
          <p:cNvSpPr>
            <a:spLocks noGrp="1"/>
          </p:cNvSpPr>
          <p:nvPr>
            <p:ph sz="half" idx="2"/>
          </p:nvPr>
        </p:nvSpPr>
        <p:spPr>
          <a:xfrm>
            <a:off x="4611757" y="1600200"/>
            <a:ext cx="4456043" cy="4525963"/>
          </a:xfrm>
        </p:spPr>
        <p:txBody>
          <a:bodyPr/>
          <a:lstStyle/>
          <a:p>
            <a:pPr marL="0" indent="0" algn="ctr">
              <a:buNone/>
            </a:pPr>
            <a:r>
              <a:rPr lang="en-US" u="sng" dirty="0"/>
              <a:t>PhD students</a:t>
            </a:r>
          </a:p>
          <a:p>
            <a:r>
              <a:rPr lang="en-US" dirty="0"/>
              <a:t>Successfully defend a dissertation by April 27, 2018 at noon</a:t>
            </a:r>
          </a:p>
          <a:p>
            <a:r>
              <a:rPr lang="en-US" dirty="0" smtClean="0"/>
              <a:t>Clinical/School/Counseling </a:t>
            </a:r>
            <a:r>
              <a:rPr lang="en-US" dirty="0"/>
              <a:t>Psychology students: complete internship during summer 2018</a:t>
            </a:r>
          </a:p>
          <a:p>
            <a:endParaRPr lang="en-US" dirty="0"/>
          </a:p>
        </p:txBody>
      </p:sp>
    </p:spTree>
    <p:extLst>
      <p:ext uri="{BB962C8B-B14F-4D97-AF65-F5344CB8AC3E}">
        <p14:creationId xmlns:p14="http://schemas.microsoft.com/office/powerpoint/2010/main" val="205422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Commencement Announcements</a:t>
            </a:r>
            <a:endParaRPr lang="en-US" b="1" dirty="0"/>
          </a:p>
        </p:txBody>
      </p:sp>
      <p:sp>
        <p:nvSpPr>
          <p:cNvPr id="3" name="Content Placeholder 2"/>
          <p:cNvSpPr>
            <a:spLocks noGrp="1"/>
          </p:cNvSpPr>
          <p:nvPr>
            <p:ph idx="1"/>
          </p:nvPr>
        </p:nvSpPr>
        <p:spPr/>
        <p:txBody>
          <a:bodyPr>
            <a:normAutofit/>
          </a:bodyPr>
          <a:lstStyle/>
          <a:p>
            <a:r>
              <a:rPr lang="en-US" dirty="0" smtClean="0"/>
              <a:t>Email announcement has been sent</a:t>
            </a:r>
          </a:p>
          <a:p>
            <a:pPr lvl="1"/>
            <a:r>
              <a:rPr lang="en-US" dirty="0" smtClean="0"/>
              <a:t>Graduate School: gradschool@luc.edu</a:t>
            </a:r>
          </a:p>
          <a:p>
            <a:pPr lvl="1"/>
            <a:r>
              <a:rPr lang="en-US" dirty="0" smtClean="0"/>
              <a:t>Loyola: commencement@luc.edu</a:t>
            </a:r>
          </a:p>
          <a:p>
            <a:pPr lvl="1"/>
            <a:r>
              <a:rPr lang="en-US" dirty="0" smtClean="0"/>
              <a:t>Check your junk mail </a:t>
            </a:r>
          </a:p>
          <a:p>
            <a:pPr marL="342900" lvl="1" indent="-342900">
              <a:buFontTx/>
              <a:buChar char="•"/>
            </a:pPr>
            <a:r>
              <a:rPr lang="en-US" dirty="0"/>
              <a:t>All communication goes to your Loyola </a:t>
            </a:r>
            <a:r>
              <a:rPr lang="en-US" dirty="0" smtClean="0"/>
              <a:t>email</a:t>
            </a:r>
          </a:p>
          <a:p>
            <a:pPr marL="342900" lvl="1" indent="-342900">
              <a:buFontTx/>
              <a:buChar char="•"/>
            </a:pPr>
            <a:r>
              <a:rPr lang="en-US" dirty="0" smtClean="0"/>
              <a:t>Direct link to register: </a:t>
            </a:r>
          </a:p>
          <a:p>
            <a:pPr marL="742950" lvl="2" indent="-342900"/>
            <a:r>
              <a:rPr lang="en-US" dirty="0" smtClean="0"/>
              <a:t>https</a:t>
            </a:r>
            <a:r>
              <a:rPr lang="en-US" dirty="0"/>
              <a:t>://luc.edu/commencement/schools/gradschool</a:t>
            </a:r>
            <a:r>
              <a:rPr lang="en-US" dirty="0" smtClean="0"/>
              <a:t>/</a:t>
            </a:r>
            <a:endParaRPr lang="en-US" dirty="0"/>
          </a:p>
        </p:txBody>
      </p:sp>
    </p:spTree>
    <p:extLst>
      <p:ext uri="{BB962C8B-B14F-4D97-AF65-F5344CB8AC3E}">
        <p14:creationId xmlns:p14="http://schemas.microsoft.com/office/powerpoint/2010/main" val="2905233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1493</TotalTime>
  <Words>1708</Words>
  <Application>Microsoft Office PowerPoint</Application>
  <PresentationFormat>On-screen Show (4:3)</PresentationFormat>
  <Paragraphs>219</Paragraphs>
  <Slides>20</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Times</vt:lpstr>
      <vt:lpstr>Calibri</vt:lpstr>
      <vt:lpstr>Blank Presentation</vt:lpstr>
      <vt:lpstr>The Graduate School How to Graduate and Participate in the Commencement Ceremony</vt:lpstr>
      <vt:lpstr>Presentation Overview</vt:lpstr>
      <vt:lpstr>Key Terms Graduation=Degree Conferral Commencement=Ceremony</vt:lpstr>
      <vt:lpstr>Preparing for Graduation/Degree Conferral</vt:lpstr>
      <vt:lpstr>Graduation/Degree Conferral Checklist</vt:lpstr>
      <vt:lpstr>Degree Conferral: Thesis/Dissertation Requirements</vt:lpstr>
      <vt:lpstr>Preparing for Commencement</vt:lpstr>
      <vt:lpstr>August 2018 Degree Conferral:  Can I walk in the May Ceremony?</vt:lpstr>
      <vt:lpstr>Commencement Announcements</vt:lpstr>
      <vt:lpstr>Online Registration for the Commencement Ceremony</vt:lpstr>
      <vt:lpstr>University Commencement Website</vt:lpstr>
      <vt:lpstr>Education, Nursing, Social Work Students</vt:lpstr>
      <vt:lpstr>PhD Student Hooding</vt:lpstr>
      <vt:lpstr>Academic Apparel (cap and gown)</vt:lpstr>
      <vt:lpstr>Academic Apparel Key Dates</vt:lpstr>
      <vt:lpstr>Commencement Program Info</vt:lpstr>
      <vt:lpstr>Additional Commencement Ceremony Information</vt:lpstr>
      <vt:lpstr>In Summary</vt:lpstr>
      <vt:lpstr>Q &amp; A</vt:lpstr>
      <vt:lpstr>Contact Info</vt:lpstr>
    </vt:vector>
  </TitlesOfParts>
  <Company>Loyola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Jung</dc:creator>
  <cp:lastModifiedBy>Young, Sean</cp:lastModifiedBy>
  <cp:revision>98</cp:revision>
  <cp:lastPrinted>2016-10-17T19:44:53Z</cp:lastPrinted>
  <dcterms:created xsi:type="dcterms:W3CDTF">2006-02-23T14:44:27Z</dcterms:created>
  <dcterms:modified xsi:type="dcterms:W3CDTF">2018-02-27T20:15:59Z</dcterms:modified>
</cp:coreProperties>
</file>